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70" r:id="rId2"/>
  </p:sldMasterIdLst>
  <p:sldIdLst>
    <p:sldId id="262" r:id="rId3"/>
    <p:sldId id="292" r:id="rId4"/>
    <p:sldId id="261" r:id="rId5"/>
    <p:sldId id="263" r:id="rId6"/>
    <p:sldId id="296" r:id="rId7"/>
    <p:sldId id="297" r:id="rId8"/>
    <p:sldId id="298" r:id="rId9"/>
    <p:sldId id="265" r:id="rId10"/>
    <p:sldId id="293" r:id="rId11"/>
    <p:sldId id="274" r:id="rId12"/>
    <p:sldId id="289" r:id="rId13"/>
    <p:sldId id="294" r:id="rId14"/>
    <p:sldId id="295" r:id="rId15"/>
    <p:sldId id="299" r:id="rId16"/>
    <p:sldId id="277" r:id="rId17"/>
    <p:sldId id="278" r:id="rId18"/>
    <p:sldId id="279" r:id="rId19"/>
    <p:sldId id="300" r:id="rId20"/>
    <p:sldId id="286" r:id="rId21"/>
    <p:sldId id="28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14A6F3-6BC1-4144-BF52-98948F54CC80}">
          <p14:sldIdLst>
            <p14:sldId id="262"/>
            <p14:sldId id="292"/>
            <p14:sldId id="261"/>
            <p14:sldId id="263"/>
            <p14:sldId id="296"/>
            <p14:sldId id="297"/>
            <p14:sldId id="298"/>
            <p14:sldId id="265"/>
            <p14:sldId id="293"/>
            <p14:sldId id="274"/>
            <p14:sldId id="289"/>
            <p14:sldId id="294"/>
            <p14:sldId id="295"/>
            <p14:sldId id="299"/>
            <p14:sldId id="277"/>
            <p14:sldId id="278"/>
            <p14:sldId id="279"/>
            <p14:sldId id="300"/>
            <p14:sldId id="286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85466" autoAdjust="0"/>
  </p:normalViewPr>
  <p:slideViewPr>
    <p:cSldViewPr snapToGrid="0">
      <p:cViewPr varScale="1">
        <p:scale>
          <a:sx n="67" d="100"/>
          <a:sy n="67" d="100"/>
        </p:scale>
        <p:origin x="1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8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1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7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1408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29626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FASD Fall Leadership Conference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9/19/16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2830144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Digging into Student Data</a:t>
            </a:r>
          </a:p>
          <a:p>
            <a:pPr algn="ctr"/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Improvement Science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3" y="330671"/>
            <a:ext cx="5505185" cy="17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8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17" y="306044"/>
            <a:ext cx="11778384" cy="6178699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967422" y="2287385"/>
            <a:ext cx="1043709" cy="2401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967422" y="4148517"/>
            <a:ext cx="1043709" cy="2401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967422" y="4938222"/>
            <a:ext cx="1043709" cy="2401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7" y="335389"/>
            <a:ext cx="11778384" cy="61386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967422" y="2435160"/>
            <a:ext cx="1043709" cy="2401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67422" y="3409608"/>
            <a:ext cx="1043709" cy="2401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67422" y="3857572"/>
            <a:ext cx="1043709" cy="2401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8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29673" y="2567235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						What </a:t>
            </a:r>
            <a:r>
              <a:rPr lang="en-US" sz="4800" b="1" dirty="0">
                <a:latin typeface="Calibri" panose="020F0502020204030204" pitchFamily="34" charset="0"/>
              </a:rPr>
              <a:t>assumptions</a:t>
            </a:r>
          </a:p>
          <a:p>
            <a:r>
              <a:rPr lang="en-US" sz="4000" dirty="0">
                <a:latin typeface="Calibri" panose="020F0502020204030204" pitchFamily="34" charset="0"/>
              </a:rPr>
              <a:t>								are </a:t>
            </a:r>
            <a:r>
              <a:rPr lang="en-US" sz="4800" b="1" i="1" dirty="0">
                <a:latin typeface="Calibri" panose="020F0502020204030204" pitchFamily="34" charset="0"/>
              </a:rPr>
              <a:t>challenged </a:t>
            </a:r>
            <a:r>
              <a:rPr lang="en-US" sz="4000" dirty="0">
                <a:latin typeface="Calibri" panose="020F0502020204030204" pitchFamily="34" charset="0"/>
              </a:rPr>
              <a:t>by this district’s</a:t>
            </a:r>
          </a:p>
          <a:p>
            <a:r>
              <a:rPr lang="en-US" sz="4000" dirty="0">
                <a:latin typeface="Calibri" panose="020F0502020204030204" pitchFamily="34" charset="0"/>
              </a:rPr>
              <a:t>							8</a:t>
            </a:r>
            <a:r>
              <a:rPr lang="en-US" sz="4000" baseline="30000" dirty="0">
                <a:latin typeface="Calibri" panose="020F0502020204030204" pitchFamily="34" charset="0"/>
              </a:rPr>
              <a:t>th</a:t>
            </a:r>
            <a:r>
              <a:rPr lang="en-US" sz="4000" dirty="0">
                <a:latin typeface="Calibri" panose="020F0502020204030204" pitchFamily="34" charset="0"/>
              </a:rPr>
              <a:t> grade science and reading results?</a:t>
            </a:r>
          </a:p>
        </p:txBody>
      </p:sp>
    </p:spTree>
    <p:extLst>
      <p:ext uri="{BB962C8B-B14F-4D97-AF65-F5344CB8AC3E}">
        <p14:creationId xmlns:p14="http://schemas.microsoft.com/office/powerpoint/2010/main" val="388712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2905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Let’s explore some other results.</a:t>
            </a:r>
          </a:p>
          <a:p>
            <a:pPr algn="ctr"/>
            <a:endParaRPr lang="en-US" sz="4000" i="1" dirty="0">
              <a:latin typeface="Calibri" panose="020F0502020204030204" pitchFamily="34" charset="0"/>
            </a:endParaRPr>
          </a:p>
          <a:p>
            <a:pPr algn="ctr"/>
            <a:r>
              <a:rPr lang="en-US" sz="4000" i="1" dirty="0">
                <a:latin typeface="Calibri" panose="020F0502020204030204" pitchFamily="34" charset="0"/>
              </a:rPr>
              <a:t>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289897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06" y="2372585"/>
            <a:ext cx="91571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So scatter diagrams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					that account for poverty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											are </a:t>
            </a:r>
            <a:r>
              <a:rPr lang="en-US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useful…</a:t>
            </a:r>
          </a:p>
          <a:p>
            <a:pPr algn="ctr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					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but they have some </a:t>
            </a:r>
            <a:r>
              <a:rPr lang="en-US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limitations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60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7" y="302456"/>
            <a:ext cx="11778384" cy="619556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9926164" y="4505675"/>
            <a:ext cx="1425008" cy="3211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26164" y="2028029"/>
            <a:ext cx="1425008" cy="3211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926164" y="713089"/>
            <a:ext cx="1425008" cy="3211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26164" y="3893842"/>
            <a:ext cx="1425008" cy="3211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47841" y="1924656"/>
            <a:ext cx="7264" cy="748205"/>
          </a:xfrm>
          <a:prstGeom prst="straightConnector1">
            <a:avLst/>
          </a:prstGeom>
          <a:noFill/>
          <a:ln w="25400" cap="flat" cmpd="sng" algn="ctr">
            <a:solidFill>
              <a:srgbClr val="D75544"/>
            </a:solidFill>
            <a:prstDash val="solid"/>
            <a:headEnd type="stealth"/>
            <a:tailEnd type="stealt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1" name="TextBox 20"/>
          <p:cNvSpPr txBox="1"/>
          <p:nvPr/>
        </p:nvSpPr>
        <p:spPr>
          <a:xfrm>
            <a:off x="2592399" y="1950565"/>
            <a:ext cx="897776" cy="338554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75544"/>
                </a:solidFill>
                <a:effectLst/>
                <a:uLnTx/>
                <a:uFillTx/>
                <a:latin typeface="Calibri" panose="020F0502020204030204" pitchFamily="34" charset="0"/>
              </a:rPr>
              <a:t>- 15.5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77171" y="2324644"/>
            <a:ext cx="0" cy="704306"/>
          </a:xfrm>
          <a:prstGeom prst="straightConnector1">
            <a:avLst/>
          </a:prstGeom>
          <a:noFill/>
          <a:ln w="25400" cap="flat" cmpd="sng" algn="ctr">
            <a:solidFill>
              <a:srgbClr val="D75544"/>
            </a:solidFill>
            <a:prstDash val="solid"/>
            <a:headEnd type="stealth"/>
            <a:tailEnd type="stealt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3" name="TextBox 22"/>
          <p:cNvSpPr txBox="1"/>
          <p:nvPr/>
        </p:nvSpPr>
        <p:spPr>
          <a:xfrm>
            <a:off x="6023800" y="1813785"/>
            <a:ext cx="834306" cy="338554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75544"/>
                </a:solidFill>
                <a:effectLst/>
                <a:uLnTx/>
                <a:uFillTx/>
              </a:rPr>
              <a:t>14.1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52776" y="2714948"/>
            <a:ext cx="0" cy="391135"/>
          </a:xfrm>
          <a:prstGeom prst="straightConnector1">
            <a:avLst/>
          </a:prstGeom>
          <a:noFill/>
          <a:ln w="25400" cap="flat" cmpd="sng" algn="ctr">
            <a:solidFill>
              <a:srgbClr val="D75544"/>
            </a:solidFill>
            <a:prstDash val="solid"/>
            <a:headEnd type="stealth"/>
            <a:tailEnd type="stealt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4485352" y="2910515"/>
            <a:ext cx="834306" cy="338554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75544"/>
                </a:solidFill>
                <a:effectLst/>
                <a:uLnTx/>
                <a:uFillTx/>
              </a:rPr>
              <a:t>- 8.7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169230" y="2987040"/>
            <a:ext cx="0" cy="442357"/>
          </a:xfrm>
          <a:prstGeom prst="straightConnector1">
            <a:avLst/>
          </a:prstGeom>
          <a:noFill/>
          <a:ln w="25400" cap="flat" cmpd="sng" algn="ctr">
            <a:solidFill>
              <a:srgbClr val="D75544"/>
            </a:solidFill>
            <a:prstDash val="solid"/>
            <a:headEnd type="stealth"/>
            <a:tailEnd type="stealt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7" name="TextBox 26"/>
          <p:cNvSpPr txBox="1"/>
          <p:nvPr/>
        </p:nvSpPr>
        <p:spPr>
          <a:xfrm>
            <a:off x="7302349" y="2794903"/>
            <a:ext cx="601922" cy="338554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75544"/>
                </a:solidFill>
                <a:effectLst/>
                <a:uLnTx/>
                <a:uFillTx/>
              </a:rPr>
              <a:t>5.3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705539" y="4054402"/>
            <a:ext cx="0" cy="611833"/>
          </a:xfrm>
          <a:prstGeom prst="straightConnector1">
            <a:avLst/>
          </a:prstGeom>
          <a:noFill/>
          <a:ln w="25400" cap="flat" cmpd="sng" algn="ctr">
            <a:solidFill>
              <a:srgbClr val="D75544"/>
            </a:solidFill>
            <a:prstDash val="solid"/>
            <a:headEnd type="stealth"/>
            <a:tailEnd type="stealt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9" name="TextBox 28"/>
          <p:cNvSpPr txBox="1"/>
          <p:nvPr/>
        </p:nvSpPr>
        <p:spPr>
          <a:xfrm>
            <a:off x="7712807" y="4452335"/>
            <a:ext cx="901664" cy="338554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75544"/>
                </a:solidFill>
                <a:effectLst/>
                <a:uLnTx/>
                <a:uFillTx/>
              </a:rPr>
              <a:t>- 12.1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5767" y="683457"/>
            <a:ext cx="1896228" cy="461665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75544"/>
                </a:solidFill>
                <a:effectLst/>
                <a:uLnTx/>
                <a:uFillTx/>
              </a:rPr>
              <a:t>Residuals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52489" y="2213451"/>
            <a:ext cx="1173544" cy="338554"/>
          </a:xfrm>
          <a:prstGeom prst="rect">
            <a:avLst/>
          </a:prstGeom>
          <a:solidFill>
            <a:sysClr val="window" lastClr="FFFFFF">
              <a:alpha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Lake Virtual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86428" y="3208218"/>
            <a:ext cx="1055358" cy="338554"/>
          </a:xfrm>
          <a:prstGeom prst="rect">
            <a:avLst/>
          </a:prstGeom>
          <a:solidFill>
            <a:sysClr val="window" lastClr="FFFFFF">
              <a:alpha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East Ridge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23800" y="1576776"/>
            <a:ext cx="1333957" cy="338554"/>
          </a:xfrm>
          <a:prstGeom prst="rect">
            <a:avLst/>
          </a:prstGeom>
          <a:solidFill>
            <a:sysClr val="window" lastClr="FFFFFF">
              <a:alpha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Windy Hill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66357" y="4742975"/>
            <a:ext cx="948114" cy="338554"/>
          </a:xfrm>
          <a:prstGeom prst="rect">
            <a:avLst/>
          </a:prstGeom>
          <a:solidFill>
            <a:sysClr val="window" lastClr="FFFFFF">
              <a:alpha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Oak Park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02349" y="2526026"/>
            <a:ext cx="1123025" cy="338554"/>
          </a:xfrm>
          <a:prstGeom prst="rect">
            <a:avLst/>
          </a:prstGeom>
          <a:solidFill>
            <a:sysClr val="window" lastClr="FFFFFF">
              <a:alpha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Carver</a:t>
            </a:r>
          </a:p>
        </p:txBody>
      </p:sp>
    </p:spTree>
    <p:extLst>
      <p:ext uri="{BB962C8B-B14F-4D97-AF65-F5344CB8AC3E}">
        <p14:creationId xmlns:p14="http://schemas.microsoft.com/office/powerpoint/2010/main" val="22552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3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7" y="302456"/>
            <a:ext cx="11778384" cy="619556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547841" y="1924656"/>
            <a:ext cx="7264" cy="748205"/>
          </a:xfrm>
          <a:prstGeom prst="straightConnector1">
            <a:avLst/>
          </a:prstGeom>
          <a:noFill/>
          <a:ln w="25400" cap="flat" cmpd="sng" algn="ctr">
            <a:solidFill>
              <a:srgbClr val="D75544"/>
            </a:solidFill>
            <a:prstDash val="solid"/>
            <a:headEnd type="stealth"/>
            <a:tailEnd type="stealt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1" name="TextBox 20"/>
          <p:cNvSpPr txBox="1"/>
          <p:nvPr/>
        </p:nvSpPr>
        <p:spPr>
          <a:xfrm>
            <a:off x="2592399" y="1950565"/>
            <a:ext cx="897776" cy="338554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75544"/>
                </a:solidFill>
                <a:effectLst/>
                <a:uLnTx/>
                <a:uFillTx/>
                <a:latin typeface="Calibri" panose="020F0502020204030204" pitchFamily="34" charset="0"/>
              </a:rPr>
              <a:t>- 15.5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77171" y="2324644"/>
            <a:ext cx="0" cy="704306"/>
          </a:xfrm>
          <a:prstGeom prst="straightConnector1">
            <a:avLst/>
          </a:prstGeom>
          <a:noFill/>
          <a:ln w="25400" cap="flat" cmpd="sng" algn="ctr">
            <a:solidFill>
              <a:srgbClr val="D75544"/>
            </a:solidFill>
            <a:prstDash val="solid"/>
            <a:headEnd type="stealth"/>
            <a:tailEnd type="stealt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3" name="TextBox 22"/>
          <p:cNvSpPr txBox="1"/>
          <p:nvPr/>
        </p:nvSpPr>
        <p:spPr>
          <a:xfrm>
            <a:off x="6023800" y="1813785"/>
            <a:ext cx="834306" cy="338554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75544"/>
                </a:solidFill>
                <a:effectLst/>
                <a:uLnTx/>
                <a:uFillTx/>
              </a:rPr>
              <a:t>14.1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52776" y="2714948"/>
            <a:ext cx="0" cy="391135"/>
          </a:xfrm>
          <a:prstGeom prst="straightConnector1">
            <a:avLst/>
          </a:prstGeom>
          <a:noFill/>
          <a:ln w="25400" cap="flat" cmpd="sng" algn="ctr">
            <a:solidFill>
              <a:srgbClr val="D75544"/>
            </a:solidFill>
            <a:prstDash val="solid"/>
            <a:headEnd type="stealth"/>
            <a:tailEnd type="stealt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4485352" y="2910515"/>
            <a:ext cx="834306" cy="338554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75544"/>
                </a:solidFill>
                <a:effectLst/>
                <a:uLnTx/>
                <a:uFillTx/>
              </a:rPr>
              <a:t>- 8.7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169230" y="2987040"/>
            <a:ext cx="0" cy="442357"/>
          </a:xfrm>
          <a:prstGeom prst="straightConnector1">
            <a:avLst/>
          </a:prstGeom>
          <a:noFill/>
          <a:ln w="25400" cap="flat" cmpd="sng" algn="ctr">
            <a:solidFill>
              <a:srgbClr val="D75544"/>
            </a:solidFill>
            <a:prstDash val="solid"/>
            <a:headEnd type="stealth"/>
            <a:tailEnd type="stealt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7" name="TextBox 26"/>
          <p:cNvSpPr txBox="1"/>
          <p:nvPr/>
        </p:nvSpPr>
        <p:spPr>
          <a:xfrm>
            <a:off x="7302349" y="2794903"/>
            <a:ext cx="601922" cy="338554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75544"/>
                </a:solidFill>
                <a:effectLst/>
                <a:uLnTx/>
                <a:uFillTx/>
              </a:rPr>
              <a:t>5.3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705539" y="4054402"/>
            <a:ext cx="0" cy="611833"/>
          </a:xfrm>
          <a:prstGeom prst="straightConnector1">
            <a:avLst/>
          </a:prstGeom>
          <a:noFill/>
          <a:ln w="25400" cap="flat" cmpd="sng" algn="ctr">
            <a:solidFill>
              <a:srgbClr val="D75544"/>
            </a:solidFill>
            <a:prstDash val="solid"/>
            <a:headEnd type="stealth"/>
            <a:tailEnd type="stealt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9" name="TextBox 28"/>
          <p:cNvSpPr txBox="1"/>
          <p:nvPr/>
        </p:nvSpPr>
        <p:spPr>
          <a:xfrm>
            <a:off x="7712807" y="4452335"/>
            <a:ext cx="901664" cy="338554"/>
          </a:xfrm>
          <a:prstGeom prst="rect">
            <a:avLst/>
          </a:prstGeom>
          <a:solidFill>
            <a:sysClr val="window" lastClr="FFFFFF">
              <a:alpha val="83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75544"/>
                </a:solidFill>
                <a:effectLst/>
                <a:uLnTx/>
                <a:uFillTx/>
              </a:rPr>
              <a:t>- 12.1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5767" y="683457"/>
            <a:ext cx="1896228" cy="461665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D75544"/>
                </a:solidFill>
                <a:effectLst/>
                <a:uLnTx/>
                <a:uFillTx/>
              </a:rPr>
              <a:t>Residuals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52489" y="2213451"/>
            <a:ext cx="1173544" cy="338554"/>
          </a:xfrm>
          <a:prstGeom prst="rect">
            <a:avLst/>
          </a:prstGeom>
          <a:solidFill>
            <a:sysClr val="window" lastClr="FFFFFF">
              <a:alpha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Lake Virtual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86428" y="3208218"/>
            <a:ext cx="1055358" cy="338554"/>
          </a:xfrm>
          <a:prstGeom prst="rect">
            <a:avLst/>
          </a:prstGeom>
          <a:solidFill>
            <a:sysClr val="window" lastClr="FFFFFF">
              <a:alpha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East Ridge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23800" y="1576776"/>
            <a:ext cx="1333957" cy="338554"/>
          </a:xfrm>
          <a:prstGeom prst="rect">
            <a:avLst/>
          </a:prstGeom>
          <a:solidFill>
            <a:sysClr val="window" lastClr="FFFFFF">
              <a:alpha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Windy Hill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66357" y="4742975"/>
            <a:ext cx="948114" cy="338554"/>
          </a:xfrm>
          <a:prstGeom prst="rect">
            <a:avLst/>
          </a:prstGeom>
          <a:solidFill>
            <a:sysClr val="window" lastClr="FFFFFF">
              <a:alpha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Oak Park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02349" y="2526026"/>
            <a:ext cx="1123025" cy="338554"/>
          </a:xfrm>
          <a:prstGeom prst="rect">
            <a:avLst/>
          </a:prstGeom>
          <a:solidFill>
            <a:sysClr val="window" lastClr="FFFFFF">
              <a:alpha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Carver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1430"/>
              </p:ext>
            </p:extLst>
          </p:nvPr>
        </p:nvGraphicFramePr>
        <p:xfrm>
          <a:off x="1933860" y="2218038"/>
          <a:ext cx="3905300" cy="4129977"/>
        </p:xfrm>
        <a:graphic>
          <a:graphicData uri="http://schemas.openxmlformats.org/drawingml/2006/table">
            <a:tbl>
              <a:tblPr firstRow="1" bandRow="1"/>
              <a:tblGrid>
                <a:gridCol w="1124926">
                  <a:extLst>
                    <a:ext uri="{9D8B030D-6E8A-4147-A177-3AD203B41FA5}">
                      <a16:colId xmlns:a16="http://schemas.microsoft.com/office/drawing/2014/main" xmlns="" val="926518774"/>
                    </a:ext>
                  </a:extLst>
                </a:gridCol>
                <a:gridCol w="656195">
                  <a:extLst>
                    <a:ext uri="{9D8B030D-6E8A-4147-A177-3AD203B41FA5}">
                      <a16:colId xmlns:a16="http://schemas.microsoft.com/office/drawing/2014/main" xmlns="" val="1151289357"/>
                    </a:ext>
                  </a:extLst>
                </a:gridCol>
                <a:gridCol w="629136">
                  <a:extLst>
                    <a:ext uri="{9D8B030D-6E8A-4147-A177-3AD203B41FA5}">
                      <a16:colId xmlns:a16="http://schemas.microsoft.com/office/drawing/2014/main" xmlns="" val="2000516262"/>
                    </a:ext>
                  </a:extLst>
                </a:gridCol>
                <a:gridCol w="642666">
                  <a:extLst>
                    <a:ext uri="{9D8B030D-6E8A-4147-A177-3AD203B41FA5}">
                      <a16:colId xmlns:a16="http://schemas.microsoft.com/office/drawing/2014/main" xmlns="" val="1628038692"/>
                    </a:ext>
                  </a:extLst>
                </a:gridCol>
                <a:gridCol w="852377">
                  <a:extLst>
                    <a:ext uri="{9D8B030D-6E8A-4147-A177-3AD203B41FA5}">
                      <a16:colId xmlns:a16="http://schemas.microsoft.com/office/drawing/2014/main" xmlns="" val="2743609392"/>
                    </a:ext>
                  </a:extLst>
                </a:gridCol>
              </a:tblGrid>
              <a:tr h="223242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Weighted Average Residual</a:t>
                      </a:r>
                      <a:r>
                        <a:rPr lang="en-US" sz="1000" baseline="0" dirty="0"/>
                        <a:t> Calculation</a:t>
                      </a:r>
                      <a:endParaRPr lang="en-US" sz="1000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1255419"/>
                  </a:ext>
                </a:extLst>
              </a:tr>
              <a:tr h="692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School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Residual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(A)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Students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% Total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Students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(B)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Weighted Average Component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(A*B)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524348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East Ridge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-8.7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389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13%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-1.2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75496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Gray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0.1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331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11%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0.0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2586124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Tavares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-2.8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307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11%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-.3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99202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Oak Park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-12.1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152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5%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-.6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000050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Carver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5.3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282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10%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.5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4974054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Clermont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1.4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238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8%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561874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Mt. Dora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-2.1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254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9%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-.2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8565518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b="1" dirty="0"/>
                        <a:t>Windy</a:t>
                      </a:r>
                      <a:r>
                        <a:rPr lang="en-US" sz="1000" b="1" baseline="0" dirty="0"/>
                        <a:t> Hill</a:t>
                      </a:r>
                      <a:endParaRPr lang="en-US" sz="1000" b="1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/>
                        <a:t>14.1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/>
                        <a:t>424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/>
                        <a:t>15%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/>
                        <a:t>2.1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7347566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Umatilla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9.4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188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6%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.6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864411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Eustis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-.7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317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11%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624607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Lake Virtual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-15.5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0%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7207293"/>
                  </a:ext>
                </a:extLst>
              </a:tr>
              <a:tr h="535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/>
                    </a:p>
                    <a:p>
                      <a:pPr algn="ctr"/>
                      <a:r>
                        <a:rPr lang="en-US" sz="1000" b="1" dirty="0"/>
                        <a:t>Total</a:t>
                      </a:r>
                      <a:br>
                        <a:rPr lang="en-US" sz="1000" b="1" dirty="0"/>
                      </a:br>
                      <a:r>
                        <a:rPr lang="en-US" sz="1000" b="1" dirty="0"/>
                        <a:t>Students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/>
                        <a:t>Weighted</a:t>
                      </a:r>
                      <a:br>
                        <a:rPr lang="en-US" sz="1000" b="1" dirty="0"/>
                      </a:br>
                      <a:r>
                        <a:rPr lang="en-US" sz="1000" b="1" dirty="0"/>
                        <a:t>Average</a:t>
                      </a:r>
                      <a:r>
                        <a:rPr lang="en-US" sz="1000" b="1" baseline="0" dirty="0"/>
                        <a:t> Residual</a:t>
                      </a:r>
                      <a:endParaRPr lang="en-US" sz="1000" b="1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2314684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b="1" dirty="0"/>
                        <a:t>Sum Totals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/>
                        <a:t>2894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/>
                        <a:t>.9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4332255"/>
                  </a:ext>
                </a:extLst>
              </a:tr>
            </a:tbl>
          </a:graphicData>
        </a:graphic>
      </p:graphicFrame>
      <p:sp>
        <p:nvSpPr>
          <p:cNvPr id="40" name="Oval 39"/>
          <p:cNvSpPr/>
          <p:nvPr/>
        </p:nvSpPr>
        <p:spPr>
          <a:xfrm>
            <a:off x="4874001" y="5436659"/>
            <a:ext cx="1086796" cy="995423"/>
          </a:xfrm>
          <a:prstGeom prst="ellipse">
            <a:avLst/>
          </a:prstGeom>
          <a:noFill/>
          <a:ln w="38100" cap="flat" cmpd="sng" algn="ctr">
            <a:solidFill>
              <a:srgbClr val="D75544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9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156174"/>
              </p:ext>
            </p:extLst>
          </p:nvPr>
        </p:nvGraphicFramePr>
        <p:xfrm>
          <a:off x="1933860" y="2218038"/>
          <a:ext cx="3905300" cy="4129977"/>
        </p:xfrm>
        <a:graphic>
          <a:graphicData uri="http://schemas.openxmlformats.org/drawingml/2006/table">
            <a:tbl>
              <a:tblPr firstRow="1" bandRow="1"/>
              <a:tblGrid>
                <a:gridCol w="1124926">
                  <a:extLst>
                    <a:ext uri="{9D8B030D-6E8A-4147-A177-3AD203B41FA5}">
                      <a16:colId xmlns:a16="http://schemas.microsoft.com/office/drawing/2014/main" xmlns="" val="926518774"/>
                    </a:ext>
                  </a:extLst>
                </a:gridCol>
                <a:gridCol w="656195">
                  <a:extLst>
                    <a:ext uri="{9D8B030D-6E8A-4147-A177-3AD203B41FA5}">
                      <a16:colId xmlns:a16="http://schemas.microsoft.com/office/drawing/2014/main" xmlns="" val="1151289357"/>
                    </a:ext>
                  </a:extLst>
                </a:gridCol>
                <a:gridCol w="629136">
                  <a:extLst>
                    <a:ext uri="{9D8B030D-6E8A-4147-A177-3AD203B41FA5}">
                      <a16:colId xmlns:a16="http://schemas.microsoft.com/office/drawing/2014/main" xmlns="" val="2000516262"/>
                    </a:ext>
                  </a:extLst>
                </a:gridCol>
                <a:gridCol w="642666">
                  <a:extLst>
                    <a:ext uri="{9D8B030D-6E8A-4147-A177-3AD203B41FA5}">
                      <a16:colId xmlns:a16="http://schemas.microsoft.com/office/drawing/2014/main" xmlns="" val="1628038692"/>
                    </a:ext>
                  </a:extLst>
                </a:gridCol>
                <a:gridCol w="852377">
                  <a:extLst>
                    <a:ext uri="{9D8B030D-6E8A-4147-A177-3AD203B41FA5}">
                      <a16:colId xmlns:a16="http://schemas.microsoft.com/office/drawing/2014/main" xmlns="" val="2743609392"/>
                    </a:ext>
                  </a:extLst>
                </a:gridCol>
              </a:tblGrid>
              <a:tr h="223242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Weighted Average Residual</a:t>
                      </a:r>
                      <a:r>
                        <a:rPr lang="en-US" sz="1000" baseline="0" dirty="0"/>
                        <a:t> Calculation</a:t>
                      </a:r>
                      <a:endParaRPr lang="en-US" sz="1000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1255419"/>
                  </a:ext>
                </a:extLst>
              </a:tr>
              <a:tr h="692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School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Residual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(A)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Students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% Total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Students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(B)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Weighted Average Component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(A*B)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524348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East Ridge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-8.7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389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13%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-1.2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75496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Gray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0.1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331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11%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0.0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2586124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Tavares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-2.8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307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11%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-.3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699202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Oak Park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-12.1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152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5%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-.6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000050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Carver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5.3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282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10%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.5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4974054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Clermont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1.4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238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8%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561874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Mt. Dora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-2.1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254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9%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-.2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8565518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b="1" dirty="0"/>
                        <a:t>Windy</a:t>
                      </a:r>
                      <a:r>
                        <a:rPr lang="en-US" sz="1000" b="1" baseline="0" dirty="0"/>
                        <a:t> Hill</a:t>
                      </a:r>
                      <a:endParaRPr lang="en-US" sz="1000" b="1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/>
                        <a:t>14.1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/>
                        <a:t>424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/>
                        <a:t>15%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/>
                        <a:t>2.1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7347566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Umatilla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9.4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188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6%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.6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864411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Eustis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-.7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317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11%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624607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dirty="0"/>
                        <a:t>Lake Virtual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-15.5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0%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/>
                        <a:t>-.1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7207293"/>
                  </a:ext>
                </a:extLst>
              </a:tr>
              <a:tr h="535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000" b="1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/>
                    </a:p>
                    <a:p>
                      <a:pPr algn="ctr"/>
                      <a:r>
                        <a:rPr lang="en-US" sz="1000" b="1" dirty="0"/>
                        <a:t>Total</a:t>
                      </a:r>
                      <a:br>
                        <a:rPr lang="en-US" sz="1000" b="1" dirty="0"/>
                      </a:br>
                      <a:r>
                        <a:rPr lang="en-US" sz="1000" b="1" dirty="0"/>
                        <a:t>Students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/>
                        <a:t>Weighted</a:t>
                      </a:r>
                      <a:br>
                        <a:rPr lang="en-US" sz="1000" b="1" dirty="0"/>
                      </a:br>
                      <a:r>
                        <a:rPr lang="en-US" sz="1000" b="1" dirty="0"/>
                        <a:t>Average</a:t>
                      </a:r>
                      <a:r>
                        <a:rPr lang="en-US" sz="1000" b="1" baseline="0" dirty="0"/>
                        <a:t> Residual</a:t>
                      </a:r>
                      <a:endParaRPr lang="en-US" sz="1000" b="1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2314684"/>
                  </a:ext>
                </a:extLst>
              </a:tr>
              <a:tr h="22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000" b="1" dirty="0"/>
                        <a:t>Sum Totals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/>
                        <a:t>2894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000" b="1" dirty="0"/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dirty="0"/>
                        <a:t>.9</a:t>
                      </a:r>
                    </a:p>
                  </a:txBody>
                  <a:tcPr marL="66972" marR="66972" marT="33487" marB="3348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554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4332255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116658"/>
              </p:ext>
            </p:extLst>
          </p:nvPr>
        </p:nvGraphicFramePr>
        <p:xfrm>
          <a:off x="7971644" y="111910"/>
          <a:ext cx="1970148" cy="6628483"/>
        </p:xfrm>
        <a:graphic>
          <a:graphicData uri="http://schemas.openxmlformats.org/drawingml/2006/table">
            <a:tbl>
              <a:tblPr/>
              <a:tblGrid>
                <a:gridCol w="401303">
                  <a:extLst>
                    <a:ext uri="{9D8B030D-6E8A-4147-A177-3AD203B41FA5}">
                      <a16:colId xmlns:a16="http://schemas.microsoft.com/office/drawing/2014/main" xmlns="" val="92197960"/>
                    </a:ext>
                  </a:extLst>
                </a:gridCol>
                <a:gridCol w="549355">
                  <a:extLst>
                    <a:ext uri="{9D8B030D-6E8A-4147-A177-3AD203B41FA5}">
                      <a16:colId xmlns:a16="http://schemas.microsoft.com/office/drawing/2014/main" xmlns="" val="1604872441"/>
                    </a:ext>
                  </a:extLst>
                </a:gridCol>
                <a:gridCol w="474030">
                  <a:extLst>
                    <a:ext uri="{9D8B030D-6E8A-4147-A177-3AD203B41FA5}">
                      <a16:colId xmlns:a16="http://schemas.microsoft.com/office/drawing/2014/main" xmlns="" val="3628554396"/>
                    </a:ext>
                  </a:extLst>
                </a:gridCol>
                <a:gridCol w="545460">
                  <a:extLst>
                    <a:ext uri="{9D8B030D-6E8A-4147-A177-3AD203B41FA5}">
                      <a16:colId xmlns:a16="http://schemas.microsoft.com/office/drawing/2014/main" xmlns="" val="168919744"/>
                    </a:ext>
                  </a:extLst>
                </a:gridCol>
              </a:tblGrid>
              <a:tr h="14083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2015 - Math - Grade 7</a:t>
                      </a:r>
                    </a:p>
                  </a:txBody>
                  <a:tcPr marL="3477" marR="3477" marT="34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6838394"/>
                  </a:ext>
                </a:extLst>
              </a:tr>
              <a:tr h="278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Stanine</a:t>
                      </a:r>
                    </a:p>
                  </a:txBody>
                  <a:tcPr marL="3477" marR="3477" marT="347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Residual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Percentile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0288935"/>
                  </a:ext>
                </a:extLst>
              </a:tr>
              <a:tr h="93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477" marR="3477" marT="34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Dixie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4%</a:t>
                      </a:r>
                    </a:p>
                  </a:txBody>
                  <a:tcPr marL="3477" marR="3477" marT="3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0375329"/>
                  </a:ext>
                </a:extLst>
              </a:tr>
              <a:tr h="9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Franklin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2055443"/>
                  </a:ext>
                </a:extLst>
              </a:tr>
              <a:tr h="9387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477" marR="3477" marT="34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5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Sarasota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Next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3477" marR="3477" marT="3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259745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4491015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5019628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Glades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9724255"/>
                  </a:ext>
                </a:extLst>
              </a:tr>
              <a:tr h="9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Collier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6028248"/>
                  </a:ext>
                </a:extLst>
              </a:tr>
              <a:tr h="93872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477" marR="3477" marT="34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1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3477" marR="3477" marT="3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0573190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Walton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0949703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Citrus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9933251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Levy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5023532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Hernando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2981686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Calhoun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2777887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Highlands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2364157"/>
                  </a:ext>
                </a:extLst>
              </a:tr>
              <a:tr h="9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Baker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4018203"/>
                  </a:ext>
                </a:extLst>
              </a:tr>
              <a:tr h="93872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477" marR="3477" marT="34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Next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3477" marR="3477" marT="3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55584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4714426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Nassau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6291660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Hillsborough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7695901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Lafayette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163493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2682631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Rosa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6986313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Gilchrist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2454365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Sumter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19933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Flagler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4872256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Okaloosa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6033039"/>
                  </a:ext>
                </a:extLst>
              </a:tr>
              <a:tr h="9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Osceola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1376172"/>
                  </a:ext>
                </a:extLst>
              </a:tr>
              <a:tr h="93872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477" marR="3477" marT="34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A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Holmes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3477" marR="3477" marT="3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541466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Seminole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4369896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Clay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3089725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Bradford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2845963"/>
                  </a:ext>
                </a:extLst>
              </a:tr>
              <a:tr h="1807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1685292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781680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Dade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7876819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 Beach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3954911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Columbia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2906931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Gulf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9933919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Johns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9232962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8884929"/>
                  </a:ext>
                </a:extLst>
              </a:tr>
              <a:tr h="9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Okeechobee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730030"/>
                  </a:ext>
                </a:extLst>
              </a:tr>
              <a:tr h="93872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477" marR="3477" marT="34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86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3477" marR="3477" marT="3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1442501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Madison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2836152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Suwannee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7520726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Monroe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6279108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Alachua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3807252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Pinellas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3977296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Broward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621932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Brevard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3005643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Escambia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1263588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Putnam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7058615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Hardee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4524214"/>
                  </a:ext>
                </a:extLst>
              </a:tr>
              <a:tr h="9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Gadsden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4802629"/>
                  </a:ext>
                </a:extLst>
              </a:tr>
              <a:tr h="93872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477" marR="3477" marT="34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65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Taylor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Next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3477" marR="3477" marT="3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7884898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Manatee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7741498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Liberty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9863341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Desoto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4277022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Leon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4472936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Lucie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0470210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Hendry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4036105"/>
                  </a:ext>
                </a:extLst>
              </a:tr>
              <a:tr h="9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-8.3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279655"/>
                  </a:ext>
                </a:extLst>
              </a:tr>
              <a:tr h="9387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477" marR="3477" marT="34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4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Polk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3477" marR="3477" marT="3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2639326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Wakulla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8848191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Hamilton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1215853"/>
                  </a:ext>
                </a:extLst>
              </a:tr>
              <a:tr h="90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Volusia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-9.7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3847097"/>
                  </a:ext>
                </a:extLst>
              </a:tr>
              <a:tr h="9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 River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-10.5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0311399"/>
                  </a:ext>
                </a:extLst>
              </a:tr>
              <a:tr h="93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477" marR="3477" marT="34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1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Duval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-12.3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4%</a:t>
                      </a:r>
                    </a:p>
                  </a:txBody>
                  <a:tcPr marL="3477" marR="3477" marT="3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3234338"/>
                  </a:ext>
                </a:extLst>
              </a:tr>
              <a:tr h="93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-37.0</a:t>
                      </a:r>
                    </a:p>
                  </a:txBody>
                  <a:tcPr marL="3477" marR="3477" marT="3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8169898"/>
                  </a:ext>
                </a:extLst>
              </a:tr>
            </a:tbl>
          </a:graphicData>
        </a:graphic>
      </p:graphicFrame>
      <p:sp>
        <p:nvSpPr>
          <p:cNvPr id="40" name="Oval 39"/>
          <p:cNvSpPr/>
          <p:nvPr/>
        </p:nvSpPr>
        <p:spPr>
          <a:xfrm>
            <a:off x="4874001" y="5436659"/>
            <a:ext cx="1086796" cy="995423"/>
          </a:xfrm>
          <a:prstGeom prst="ellipse">
            <a:avLst/>
          </a:prstGeom>
          <a:noFill/>
          <a:ln w="38100" cap="flat" cmpd="sng" algn="ctr">
            <a:solidFill>
              <a:srgbClr val="D75544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 rot="19219040">
            <a:off x="5592079" y="4516152"/>
            <a:ext cx="3444932" cy="34857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2905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Let’s explore.</a:t>
            </a:r>
          </a:p>
          <a:p>
            <a:pPr algn="ctr"/>
            <a:endParaRPr lang="en-US" sz="4000" i="1" dirty="0">
              <a:latin typeface="Calibri" panose="020F0502020204030204" pitchFamily="34" charset="0"/>
            </a:endParaRPr>
          </a:p>
          <a:p>
            <a:pPr algn="ctr"/>
            <a:r>
              <a:rPr lang="en-US" sz="4000" i="1" dirty="0">
                <a:latin typeface="Calibri" panose="020F0502020204030204" pitchFamily="34" charset="0"/>
              </a:rPr>
              <a:t>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1522446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4" y="1006031"/>
            <a:ext cx="11637385" cy="2327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476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Which districts navigate the transition to middle school most successfully?</a:t>
            </a:r>
          </a:p>
        </p:txBody>
      </p:sp>
      <p:sp>
        <p:nvSpPr>
          <p:cNvPr id="9" name="Oval 8"/>
          <p:cNvSpPr/>
          <p:nvPr/>
        </p:nvSpPr>
        <p:spPr>
          <a:xfrm rot="1085124">
            <a:off x="3331549" y="1790601"/>
            <a:ext cx="1025569" cy="2197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 rot="1085124">
            <a:off x="3331549" y="1996341"/>
            <a:ext cx="1025569" cy="2197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 rot="1085124">
            <a:off x="3331549" y="2194461"/>
            <a:ext cx="1025569" cy="2197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 rot="1085124">
            <a:off x="3331549" y="2552601"/>
            <a:ext cx="1025569" cy="2197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 rot="1085124">
            <a:off x="3331549" y="2758341"/>
            <a:ext cx="1025569" cy="2197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 rot="1085124">
            <a:off x="3331549" y="2956461"/>
            <a:ext cx="1025569" cy="2197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 rot="1085124">
            <a:off x="8223589" y="1775361"/>
            <a:ext cx="1025569" cy="2197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 rot="1085124">
            <a:off x="8223589" y="1981101"/>
            <a:ext cx="1025569" cy="2197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 rot="1085124">
            <a:off x="8223589" y="2179221"/>
            <a:ext cx="1025569" cy="2197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 rot="1085124">
            <a:off x="8223589" y="2537361"/>
            <a:ext cx="1025569" cy="2197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 rot="1085124">
            <a:off x="8223589" y="2743101"/>
            <a:ext cx="1025569" cy="2197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 rot="1085124">
            <a:off x="8223589" y="2941221"/>
            <a:ext cx="1025569" cy="2197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9" y="769410"/>
            <a:ext cx="3411701" cy="511755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411616" y="769410"/>
          <a:ext cx="7180943" cy="5357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0943">
                  <a:extLst>
                    <a:ext uri="{9D8B030D-6E8A-4147-A177-3AD203B41FA5}">
                      <a16:colId xmlns:a16="http://schemas.microsoft.com/office/drawing/2014/main" xmlns="" val="1061787591"/>
                    </a:ext>
                  </a:extLst>
                </a:gridCol>
              </a:tblGrid>
              <a:tr h="6020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en-US" sz="2400" b="0" baseline="0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 Six Improvement Principles</a:t>
                      </a:r>
                      <a:endParaRPr lang="en-US" sz="2400" b="0" dirty="0">
                        <a:ln>
                          <a:noFill/>
                        </a:ln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4719322"/>
                  </a:ext>
                </a:extLst>
              </a:tr>
              <a:tr h="820993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sz="2400" i="1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1. Make the work </a:t>
                      </a:r>
                      <a:r>
                        <a:rPr lang="en-US" sz="2400" i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problem-specific and user-centered.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9754305"/>
                  </a:ext>
                </a:extLst>
              </a:tr>
              <a:tr h="735533">
                <a:tc>
                  <a:txBody>
                    <a:bodyPr/>
                    <a:lstStyle/>
                    <a:p>
                      <a:r>
                        <a:rPr lang="en-US" sz="2400" i="1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en-US" sz="2400" i="1" baseline="0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 Focus on </a:t>
                      </a:r>
                      <a:r>
                        <a:rPr lang="en-US" sz="2400" i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variation in performance.</a:t>
                      </a:r>
                      <a:endParaRPr lang="en-US" sz="2400" i="1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5148415"/>
                  </a:ext>
                </a:extLst>
              </a:tr>
              <a:tr h="820993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sz="2400" i="1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3.</a:t>
                      </a:r>
                      <a:r>
                        <a:rPr lang="en-US" sz="2400" i="1" baseline="0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See the system </a:t>
                      </a:r>
                      <a:r>
                        <a:rPr lang="en-US" sz="2400" i="1" baseline="0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that produces the current outcomes.</a:t>
                      </a:r>
                      <a:endParaRPr lang="en-US" sz="2400" i="1" dirty="0">
                        <a:ln>
                          <a:noFill/>
                        </a:ln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2258843"/>
                  </a:ext>
                </a:extLst>
              </a:tr>
              <a:tr h="820993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sz="2400" i="1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4. We cannot</a:t>
                      </a:r>
                      <a:r>
                        <a:rPr lang="en-US" sz="2400" i="1" baseline="0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improve at scale </a:t>
                      </a:r>
                      <a:r>
                        <a:rPr lang="en-US" sz="2400" i="1" baseline="0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what we cannot </a:t>
                      </a:r>
                      <a:r>
                        <a:rPr lang="en-US" sz="2400" i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measure</a:t>
                      </a:r>
                      <a:r>
                        <a:rPr lang="en-US" sz="2400" i="1" baseline="0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.</a:t>
                      </a:r>
                      <a:endParaRPr lang="en-US" sz="2400" i="1" dirty="0">
                        <a:ln>
                          <a:noFill/>
                        </a:ln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2692344"/>
                  </a:ext>
                </a:extLst>
              </a:tr>
              <a:tr h="735533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sz="2400" i="1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5. </a:t>
                      </a:r>
                      <a:r>
                        <a:rPr lang="en-US" sz="2400" i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Use disciplined inquiry </a:t>
                      </a:r>
                      <a:r>
                        <a:rPr lang="en-US" sz="2400" i="1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to drive improvement.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1739096"/>
                  </a:ext>
                </a:extLst>
              </a:tr>
              <a:tr h="820993"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sz="2400" i="1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2400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 Accelerate learning </a:t>
                      </a:r>
                      <a:r>
                        <a:rPr lang="en-US" sz="2400" i="1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through</a:t>
                      </a:r>
                      <a:r>
                        <a:rPr lang="en-US" sz="2400" i="1" baseline="0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improvement networks</a:t>
                      </a:r>
                      <a:r>
                        <a:rPr lang="en-US" sz="2400" i="1" baseline="0" dirty="0">
                          <a:ln>
                            <a:noFill/>
                          </a:ln>
                          <a:latin typeface="Calibri" panose="020F0502020204030204" pitchFamily="34" charset="0"/>
                        </a:rPr>
                        <a:t>.</a:t>
                      </a:r>
                      <a:endParaRPr lang="en-US" sz="2400" i="1" dirty="0">
                        <a:ln>
                          <a:noFill/>
                        </a:ln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1265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726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546755" y="247666"/>
            <a:ext cx="2316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Highest Growth Classrooms</a:t>
            </a: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Grade 6 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Math</a:t>
            </a: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2014-15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20" y="142962"/>
            <a:ext cx="9122760" cy="6511838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7260897" y="1892913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8" name="Oval 27"/>
          <p:cNvSpPr/>
          <p:nvPr/>
        </p:nvSpPr>
        <p:spPr>
          <a:xfrm>
            <a:off x="7284047" y="1994183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9" name="Oval 28"/>
          <p:cNvSpPr/>
          <p:nvPr/>
        </p:nvSpPr>
        <p:spPr>
          <a:xfrm>
            <a:off x="7564154" y="2840804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0" name="Oval 29"/>
          <p:cNvSpPr/>
          <p:nvPr/>
        </p:nvSpPr>
        <p:spPr>
          <a:xfrm>
            <a:off x="7763128" y="2875739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1" name="Oval 30"/>
          <p:cNvSpPr/>
          <p:nvPr/>
        </p:nvSpPr>
        <p:spPr>
          <a:xfrm>
            <a:off x="7791598" y="3074839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2" name="Oval 31"/>
          <p:cNvSpPr/>
          <p:nvPr/>
        </p:nvSpPr>
        <p:spPr>
          <a:xfrm>
            <a:off x="7676782" y="3073321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3" name="Oval 32"/>
          <p:cNvSpPr/>
          <p:nvPr/>
        </p:nvSpPr>
        <p:spPr>
          <a:xfrm>
            <a:off x="7736849" y="3176212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4" name="Oval 33"/>
          <p:cNvSpPr/>
          <p:nvPr/>
        </p:nvSpPr>
        <p:spPr>
          <a:xfrm>
            <a:off x="7796917" y="3230897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5" name="Oval 34"/>
          <p:cNvSpPr/>
          <p:nvPr/>
        </p:nvSpPr>
        <p:spPr>
          <a:xfrm>
            <a:off x="7706815" y="3285584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6" name="Oval 35"/>
          <p:cNvSpPr/>
          <p:nvPr/>
        </p:nvSpPr>
        <p:spPr>
          <a:xfrm>
            <a:off x="7754055" y="3342395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7" name="Oval 36"/>
          <p:cNvSpPr/>
          <p:nvPr/>
        </p:nvSpPr>
        <p:spPr>
          <a:xfrm>
            <a:off x="7883264" y="3387664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8" name="Oval 37"/>
          <p:cNvSpPr/>
          <p:nvPr/>
        </p:nvSpPr>
        <p:spPr>
          <a:xfrm>
            <a:off x="7828413" y="3425640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9" name="Oval 38"/>
          <p:cNvSpPr/>
          <p:nvPr/>
        </p:nvSpPr>
        <p:spPr>
          <a:xfrm>
            <a:off x="7680536" y="3467870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0" name="Oval 39"/>
          <p:cNvSpPr/>
          <p:nvPr/>
        </p:nvSpPr>
        <p:spPr>
          <a:xfrm>
            <a:off x="7748112" y="3555368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1" name="Oval 40"/>
          <p:cNvSpPr/>
          <p:nvPr/>
        </p:nvSpPr>
        <p:spPr>
          <a:xfrm>
            <a:off x="7748842" y="3685904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2" name="Oval 41"/>
          <p:cNvSpPr/>
          <p:nvPr/>
        </p:nvSpPr>
        <p:spPr>
          <a:xfrm>
            <a:off x="7959807" y="3600534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3" name="Oval 42"/>
          <p:cNvSpPr/>
          <p:nvPr/>
        </p:nvSpPr>
        <p:spPr>
          <a:xfrm>
            <a:off x="6768259" y="1521049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4" name="Oval 43"/>
          <p:cNvSpPr/>
          <p:nvPr/>
        </p:nvSpPr>
        <p:spPr>
          <a:xfrm>
            <a:off x="6813310" y="1346053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5" name="Oval 44"/>
          <p:cNvSpPr/>
          <p:nvPr/>
        </p:nvSpPr>
        <p:spPr>
          <a:xfrm>
            <a:off x="6779522" y="1265847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6" name="TextBox 45"/>
          <p:cNvSpPr txBox="1"/>
          <p:nvPr/>
        </p:nvSpPr>
        <p:spPr>
          <a:xfrm>
            <a:off x="8149813" y="1067495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K-6</a:t>
            </a:r>
          </a:p>
        </p:txBody>
      </p:sp>
      <p:sp>
        <p:nvSpPr>
          <p:cNvPr id="47" name="Oval 46"/>
          <p:cNvSpPr/>
          <p:nvPr/>
        </p:nvSpPr>
        <p:spPr>
          <a:xfrm>
            <a:off x="7980873" y="1324179"/>
            <a:ext cx="67574" cy="656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8" name="Oval 47"/>
          <p:cNvSpPr/>
          <p:nvPr/>
        </p:nvSpPr>
        <p:spPr>
          <a:xfrm>
            <a:off x="8082238" y="4357428"/>
            <a:ext cx="67574" cy="6562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9" name="Oval 48"/>
          <p:cNvSpPr/>
          <p:nvPr/>
        </p:nvSpPr>
        <p:spPr>
          <a:xfrm>
            <a:off x="7262355" y="2945823"/>
            <a:ext cx="67574" cy="6562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0" name="Oval 49"/>
          <p:cNvSpPr/>
          <p:nvPr/>
        </p:nvSpPr>
        <p:spPr>
          <a:xfrm>
            <a:off x="6947003" y="1370763"/>
            <a:ext cx="67574" cy="6562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1" name="TextBox 50"/>
          <p:cNvSpPr txBox="1"/>
          <p:nvPr/>
        </p:nvSpPr>
        <p:spPr>
          <a:xfrm>
            <a:off x="8149813" y="150862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K-8</a:t>
            </a:r>
          </a:p>
        </p:txBody>
      </p:sp>
      <p:sp>
        <p:nvSpPr>
          <p:cNvPr id="52" name="Oval 51"/>
          <p:cNvSpPr/>
          <p:nvPr/>
        </p:nvSpPr>
        <p:spPr>
          <a:xfrm>
            <a:off x="7999645" y="1754376"/>
            <a:ext cx="67574" cy="6562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3" name="Oval 52"/>
          <p:cNvSpPr/>
          <p:nvPr/>
        </p:nvSpPr>
        <p:spPr>
          <a:xfrm rot="10800000">
            <a:off x="6079521" y="1056776"/>
            <a:ext cx="756313" cy="2418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4" name="Oval 53"/>
          <p:cNvSpPr/>
          <p:nvPr/>
        </p:nvSpPr>
        <p:spPr>
          <a:xfrm rot="10800000">
            <a:off x="5774410" y="3545215"/>
            <a:ext cx="756313" cy="2418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5" name="Oval 54"/>
          <p:cNvSpPr/>
          <p:nvPr/>
        </p:nvSpPr>
        <p:spPr>
          <a:xfrm rot="10800000">
            <a:off x="5774410" y="4357428"/>
            <a:ext cx="756313" cy="2418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6" name="Oval 55"/>
          <p:cNvSpPr/>
          <p:nvPr/>
        </p:nvSpPr>
        <p:spPr>
          <a:xfrm rot="10800000">
            <a:off x="6595309" y="5215039"/>
            <a:ext cx="756313" cy="2418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10814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96" y="133063"/>
            <a:ext cx="8699299" cy="6632337"/>
          </a:xfrm>
          <a:prstGeom prst="rect">
            <a:avLst/>
          </a:prstGeom>
        </p:spPr>
      </p:pic>
      <p:sp>
        <p:nvSpPr>
          <p:cNvPr id="58" name="Oval 57"/>
          <p:cNvSpPr/>
          <p:nvPr/>
        </p:nvSpPr>
        <p:spPr>
          <a:xfrm>
            <a:off x="4567549" y="4749379"/>
            <a:ext cx="336330" cy="654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783994" y="6172868"/>
            <a:ext cx="333702" cy="515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rot="16200000">
            <a:off x="7710720" y="2627868"/>
            <a:ext cx="326870" cy="654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4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93964"/>
            <a:ext cx="12192000" cy="58189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The Improvement Science Paradigm Shift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978319"/>
              </p:ext>
            </p:extLst>
          </p:nvPr>
        </p:nvGraphicFramePr>
        <p:xfrm>
          <a:off x="833120" y="1131916"/>
          <a:ext cx="10525760" cy="5472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2880">
                  <a:extLst>
                    <a:ext uri="{9D8B030D-6E8A-4147-A177-3AD203B41FA5}">
                      <a16:colId xmlns:a16="http://schemas.microsoft.com/office/drawing/2014/main" xmlns="" val="157225357"/>
                    </a:ext>
                  </a:extLst>
                </a:gridCol>
                <a:gridCol w="5262880">
                  <a:extLst>
                    <a:ext uri="{9D8B030D-6E8A-4147-A177-3AD203B41FA5}">
                      <a16:colId xmlns:a16="http://schemas.microsoft.com/office/drawing/2014/main" xmlns="" val="2792763871"/>
                    </a:ext>
                  </a:extLst>
                </a:gridCol>
              </a:tblGrid>
              <a:tr h="536649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small" dirty="0">
                          <a:latin typeface="Calibri" panose="020F0502020204030204" pitchFamily="34" charset="0"/>
                        </a:rPr>
                        <a:t>Accountability Driven Reform</a:t>
                      </a:r>
                    </a:p>
                  </a:txBody>
                  <a:tcPr>
                    <a:lnR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small" dirty="0">
                          <a:latin typeface="Calibri" panose="020F0502020204030204" pitchFamily="34" charset="0"/>
                        </a:rPr>
                        <a:t>Improvement Science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981393"/>
                  </a:ext>
                </a:extLst>
              </a:tr>
              <a:tr h="76014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Cannonballs</a:t>
                      </a:r>
                    </a:p>
                  </a:txBody>
                  <a:tcPr>
                    <a:lnR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Bullets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</a:rPr>
                        <a:t> then</a:t>
                      </a:r>
                      <a:r>
                        <a:rPr lang="en-US" sz="2400" dirty="0">
                          <a:latin typeface="Calibri" panose="020F0502020204030204" pitchFamily="34" charset="0"/>
                        </a:rPr>
                        <a:t> mortars then cannonballs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4874587"/>
                  </a:ext>
                </a:extLst>
              </a:tr>
              <a:tr h="62448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Driven by 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</a:rPr>
                        <a:t>ideology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Driven by evidence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5002780"/>
                  </a:ext>
                </a:extLst>
              </a:tr>
              <a:tr h="61762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Top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</a:rPr>
                        <a:t> down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Classroom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</a:rPr>
                        <a:t> up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2043672"/>
                  </a:ext>
                </a:extLst>
              </a:tr>
              <a:tr h="53664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Refined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</a:rPr>
                        <a:t> over years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Refined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</a:rPr>
                        <a:t> over weeks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2498615"/>
                  </a:ext>
                </a:extLst>
              </a:tr>
              <a:tr h="53664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Technical</a:t>
                      </a:r>
                    </a:p>
                  </a:txBody>
                  <a:tcPr>
                    <a:lnR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Adaptive 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A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418502"/>
                  </a:ext>
                </a:extLst>
              </a:tr>
              <a:tr h="53664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Punitive</a:t>
                      </a:r>
                    </a:p>
                  </a:txBody>
                  <a:tcPr>
                    <a:lnR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Affirming &amp; aspirational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6998778"/>
                  </a:ext>
                </a:extLst>
              </a:tr>
              <a:tr h="13232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Encourages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</a:rPr>
                        <a:t> adult compliance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lnR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CA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Encourages adult learning through reflection, inquiry, hypothesizing, and testing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CA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2157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36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77" y="304800"/>
            <a:ext cx="11778384" cy="6197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940639" y="772160"/>
            <a:ext cx="1043709" cy="2401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71119" y="2435167"/>
            <a:ext cx="1043709" cy="2401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30478" y="3417454"/>
            <a:ext cx="1043709" cy="2401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46333" y="6054923"/>
            <a:ext cx="3864465" cy="46779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6200000">
            <a:off x="-1693687" y="2990071"/>
            <a:ext cx="4196691" cy="5114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046208" y="3706368"/>
            <a:ext cx="1895856" cy="524256"/>
          </a:xfrm>
          <a:prstGeom prst="rect">
            <a:avLst/>
          </a:prstGeom>
          <a:solidFill>
            <a:srgbClr val="E7E7E7"/>
          </a:solidFill>
          <a:ln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6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77" y="304800"/>
            <a:ext cx="11778384" cy="6197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046208" y="3706368"/>
            <a:ext cx="1895856" cy="524256"/>
          </a:xfrm>
          <a:prstGeom prst="rect">
            <a:avLst/>
          </a:prstGeom>
          <a:solidFill>
            <a:srgbClr val="E7E7E7"/>
          </a:solidFill>
          <a:ln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3"/>
          <p:cNvSpPr/>
          <p:nvPr/>
        </p:nvSpPr>
        <p:spPr>
          <a:xfrm rot="17756948">
            <a:off x="5629382" y="3160806"/>
            <a:ext cx="601980" cy="274320"/>
          </a:xfrm>
          <a:prstGeom prst="rightArrow">
            <a:avLst/>
          </a:prstGeom>
          <a:solidFill>
            <a:srgbClr val="7DC052"/>
          </a:solidFill>
          <a:ln>
            <a:solidFill>
              <a:srgbClr val="7DC0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21025" y="3629137"/>
            <a:ext cx="1537255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Best Fit Line</a:t>
            </a:r>
          </a:p>
        </p:txBody>
      </p:sp>
    </p:spTree>
    <p:extLst>
      <p:ext uri="{BB962C8B-B14F-4D97-AF65-F5344CB8AC3E}">
        <p14:creationId xmlns:p14="http://schemas.microsoft.com/office/powerpoint/2010/main" val="39854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77" y="304800"/>
            <a:ext cx="11778384" cy="6197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046208" y="3706368"/>
            <a:ext cx="1895856" cy="524256"/>
          </a:xfrm>
          <a:prstGeom prst="rect">
            <a:avLst/>
          </a:prstGeom>
          <a:solidFill>
            <a:srgbClr val="E7E7E7"/>
          </a:solidFill>
          <a:ln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0800000">
            <a:off x="921512" y="862584"/>
            <a:ext cx="9055608" cy="3762756"/>
          </a:xfrm>
          <a:prstGeom prst="rtTriangle">
            <a:avLst/>
          </a:prstGeom>
          <a:gradFill rotWithShape="1">
            <a:gsLst>
              <a:gs pos="0">
                <a:srgbClr val="0097A2">
                  <a:tint val="100000"/>
                  <a:shade val="100000"/>
                  <a:satMod val="130000"/>
                  <a:alpha val="18000"/>
                </a:srgbClr>
              </a:gs>
              <a:gs pos="100000">
                <a:srgbClr val="0097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32" y="1102852"/>
            <a:ext cx="2033751" cy="369332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Over-Performing</a:t>
            </a:r>
          </a:p>
        </p:txBody>
      </p:sp>
      <p:sp>
        <p:nvSpPr>
          <p:cNvPr id="15" name="Right Triangle 14"/>
          <p:cNvSpPr/>
          <p:nvPr/>
        </p:nvSpPr>
        <p:spPr>
          <a:xfrm>
            <a:off x="929132" y="862584"/>
            <a:ext cx="9040368" cy="3785616"/>
          </a:xfrm>
          <a:prstGeom prst="rtTriangle">
            <a:avLst/>
          </a:prstGeom>
          <a:gradFill rotWithShape="1">
            <a:gsLst>
              <a:gs pos="0">
                <a:srgbClr val="D75544">
                  <a:lumMod val="60000"/>
                  <a:lumOff val="40000"/>
                </a:srgbClr>
              </a:gs>
              <a:gs pos="100000">
                <a:srgbClr val="D75544">
                  <a:lumMod val="20000"/>
                  <a:lumOff val="80000"/>
                  <a:alpha val="11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2860" y="4278868"/>
            <a:ext cx="2169908" cy="369332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Under-Performing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9132" y="641603"/>
            <a:ext cx="9040368" cy="230887"/>
          </a:xfrm>
          <a:prstGeom prst="rect">
            <a:avLst/>
          </a:prstGeom>
          <a:gradFill>
            <a:gsLst>
              <a:gs pos="0">
                <a:srgbClr val="00ACBA">
                  <a:alpha val="17647"/>
                </a:srgbClr>
              </a:gs>
              <a:gs pos="100000">
                <a:srgbClr val="0097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9132" y="4648200"/>
            <a:ext cx="9060180" cy="1219200"/>
          </a:xfrm>
          <a:prstGeom prst="rect">
            <a:avLst/>
          </a:prstGeom>
          <a:gradFill rotWithShape="1">
            <a:gsLst>
              <a:gs pos="0">
                <a:srgbClr val="D75544">
                  <a:lumMod val="60000"/>
                  <a:lumOff val="40000"/>
                  <a:alpha val="10000"/>
                </a:srgbClr>
              </a:gs>
              <a:gs pos="100000">
                <a:srgbClr val="D75544">
                  <a:lumMod val="60000"/>
                  <a:lumOff val="4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3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0" grpId="0" animBg="1"/>
      <p:bldP spid="1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77" y="304800"/>
            <a:ext cx="11778384" cy="6197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046208" y="3706368"/>
            <a:ext cx="1895856" cy="524256"/>
          </a:xfrm>
          <a:prstGeom prst="rect">
            <a:avLst/>
          </a:prstGeom>
          <a:solidFill>
            <a:srgbClr val="E7E7E7"/>
          </a:solidFill>
          <a:ln>
            <a:solidFill>
              <a:srgbClr val="E7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7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7" y="335389"/>
            <a:ext cx="11778384" cy="613866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930477" y="3857567"/>
            <a:ext cx="1043709" cy="2401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369296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	But wait…</a:t>
            </a:r>
          </a:p>
          <a:p>
            <a:r>
              <a:rPr lang="en-US" sz="4000" dirty="0">
                <a:latin typeface="Calibri" panose="020F0502020204030204" pitchFamily="34" charset="0"/>
              </a:rPr>
              <a:t>						</a:t>
            </a:r>
            <a:r>
              <a:rPr lang="en-US" sz="4400" dirty="0">
                <a:latin typeface="Calibri" panose="020F0502020204030204" pitchFamily="34" charset="0"/>
              </a:rPr>
              <a:t>might this be </a:t>
            </a:r>
            <a:r>
              <a:rPr lang="en-US" sz="4800" b="1" dirty="0">
                <a:latin typeface="Calibri" panose="020F0502020204030204" pitchFamily="34" charset="0"/>
              </a:rPr>
              <a:t>explained</a:t>
            </a:r>
          </a:p>
          <a:p>
            <a:r>
              <a:rPr lang="en-US" sz="4400" dirty="0">
                <a:latin typeface="Calibri" panose="020F0502020204030204" pitchFamily="34" charset="0"/>
              </a:rPr>
              <a:t>									simply by having</a:t>
            </a:r>
          </a:p>
          <a:p>
            <a:r>
              <a:rPr lang="en-US" sz="4400" dirty="0">
                <a:latin typeface="Calibri" panose="020F0502020204030204" pitchFamily="34" charset="0"/>
              </a:rPr>
              <a:t>											</a:t>
            </a:r>
            <a:r>
              <a:rPr lang="en-US" sz="4400" b="1" i="1" dirty="0">
                <a:latin typeface="Calibri" panose="020F0502020204030204" pitchFamily="34" charset="0"/>
              </a:rPr>
              <a:t>high performing students</a:t>
            </a:r>
            <a:r>
              <a:rPr lang="en-US" sz="4400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615360"/>
      </p:ext>
    </p:extLst>
  </p:cSld>
  <p:clrMapOvr>
    <a:masterClrMapping/>
  </p:clrMapOvr>
</p:sld>
</file>

<file path=ppt/theme/theme1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629</Words>
  <Application>Microsoft Office PowerPoint</Application>
  <PresentationFormat>Widescreen</PresentationFormat>
  <Paragraphs>385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1_Vapor Trail</vt:lpstr>
      <vt:lpstr>2_Vapor Trail</vt:lpstr>
      <vt:lpstr>PowerPoint Presentation</vt:lpstr>
      <vt:lpstr>PowerPoint Presentation</vt:lpstr>
      <vt:lpstr>The Improvement Science Paradigm Shift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Volusia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Dietrich, Denise G. (Supt's Office)</dc:creator>
  <cp:lastModifiedBy>beubanks</cp:lastModifiedBy>
  <cp:revision>56</cp:revision>
  <dcterms:created xsi:type="dcterms:W3CDTF">2016-07-19T19:27:09Z</dcterms:created>
  <dcterms:modified xsi:type="dcterms:W3CDTF">2016-09-23T15:26:42Z</dcterms:modified>
</cp:coreProperties>
</file>