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4" r:id="rId6"/>
    <p:sldId id="290" r:id="rId7"/>
    <p:sldId id="261" r:id="rId8"/>
    <p:sldId id="285" r:id="rId9"/>
    <p:sldId id="263" r:id="rId10"/>
    <p:sldId id="265" r:id="rId11"/>
    <p:sldId id="286" r:id="rId12"/>
    <p:sldId id="266" r:id="rId13"/>
    <p:sldId id="276" r:id="rId14"/>
    <p:sldId id="267" r:id="rId15"/>
    <p:sldId id="262" r:id="rId16"/>
    <p:sldId id="268" r:id="rId17"/>
    <p:sldId id="282" r:id="rId18"/>
    <p:sldId id="277" r:id="rId19"/>
    <p:sldId id="272" r:id="rId20"/>
    <p:sldId id="273" r:id="rId21"/>
    <p:sldId id="275" r:id="rId22"/>
    <p:sldId id="278" r:id="rId23"/>
    <p:sldId id="287" r:id="rId24"/>
    <p:sldId id="269" r:id="rId25"/>
    <p:sldId id="289" r:id="rId26"/>
    <p:sldId id="271" r:id="rId27"/>
    <p:sldId id="288" r:id="rId28"/>
    <p:sldId id="270" r:id="rId29"/>
    <p:sldId id="280" r:id="rId30"/>
    <p:sldId id="279" r:id="rId31"/>
    <p:sldId id="281" r:id="rId32"/>
    <p:sldId id="283" r:id="rId33"/>
    <p:sldId id="284"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6B1"/>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617" autoAdjust="0"/>
  </p:normalViewPr>
  <p:slideViewPr>
    <p:cSldViewPr snapToGrid="0">
      <p:cViewPr varScale="1">
        <p:scale>
          <a:sx n="55" d="100"/>
          <a:sy n="55" d="100"/>
        </p:scale>
        <p:origin x="15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D8049-4E72-47B8-972F-9CF6BED08BFA}" type="datetimeFigureOut">
              <a:rPr lang="en-US" smtClean="0"/>
              <a:t>9/23/2016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4B663-8528-419C-BE48-D11DBB5CBFA7}" type="slidenum">
              <a:rPr lang="en-US" smtClean="0"/>
              <a:t>‹#›</a:t>
            </a:fld>
            <a:endParaRPr lang="en-US"/>
          </a:p>
        </p:txBody>
      </p:sp>
    </p:spTree>
    <p:extLst>
      <p:ext uri="{BB962C8B-B14F-4D97-AF65-F5344CB8AC3E}">
        <p14:creationId xmlns:p14="http://schemas.microsoft.com/office/powerpoint/2010/main" val="188856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2</a:t>
            </a:fld>
            <a:endParaRPr lang="en-US"/>
          </a:p>
        </p:txBody>
      </p:sp>
    </p:spTree>
    <p:extLst>
      <p:ext uri="{BB962C8B-B14F-4D97-AF65-F5344CB8AC3E}">
        <p14:creationId xmlns:p14="http://schemas.microsoft.com/office/powerpoint/2010/main" val="252882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Activity:</a:t>
            </a:r>
            <a:r>
              <a:rPr lang="en-US" dirty="0" smtClean="0"/>
              <a:t> Have each participant write one important</a:t>
            </a:r>
            <a:r>
              <a:rPr lang="en-US" baseline="0" dirty="0" smtClean="0"/>
              <a:t> word from what they have learned from the discussion. They then join 3 other people to get their words. Together they write a sentence that incorporates all 4 words. If they chose the same word, they have to explain why that word was so important in their summary sentence. </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11</a:t>
            </a:fld>
            <a:endParaRPr lang="en-US"/>
          </a:p>
        </p:txBody>
      </p:sp>
    </p:spTree>
    <p:extLst>
      <p:ext uri="{BB962C8B-B14F-4D97-AF65-F5344CB8AC3E}">
        <p14:creationId xmlns:p14="http://schemas.microsoft.com/office/powerpoint/2010/main" val="101097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p>
          <a:p>
            <a:r>
              <a:rPr lang="en-US" b="0" baseline="0" dirty="0" smtClean="0"/>
              <a:t>Our plan targets teachers who are early in their careers (1</a:t>
            </a:r>
            <a:r>
              <a:rPr lang="en-US" b="0" baseline="30000" dirty="0" smtClean="0"/>
              <a:t>st</a:t>
            </a:r>
            <a:r>
              <a:rPr lang="en-US" b="0" baseline="0" dirty="0" smtClean="0"/>
              <a:t>-3</a:t>
            </a:r>
            <a:r>
              <a:rPr lang="en-US" b="0" baseline="30000" dirty="0" smtClean="0"/>
              <a:t>rd</a:t>
            </a:r>
            <a:r>
              <a:rPr lang="en-US" b="0" baseline="0" dirty="0" smtClean="0"/>
              <a:t>). Depending on the teacher’s experience, we offer a range of supports, some of which are required, and some that are optional. We created this logo to represent the variety of professional development opportunities that we provided through our K-12 Academic Services department. </a:t>
            </a:r>
          </a:p>
        </p:txBody>
      </p:sp>
      <p:sp>
        <p:nvSpPr>
          <p:cNvPr id="4" name="Slide Number Placeholder 3"/>
          <p:cNvSpPr>
            <a:spLocks noGrp="1"/>
          </p:cNvSpPr>
          <p:nvPr>
            <p:ph type="sldNum" sz="quarter" idx="10"/>
          </p:nvPr>
        </p:nvSpPr>
        <p:spPr/>
        <p:txBody>
          <a:bodyPr/>
          <a:lstStyle/>
          <a:p>
            <a:fld id="{BC34B663-8528-419C-BE48-D11DBB5CBFA7}" type="slidenum">
              <a:rPr lang="en-US" smtClean="0"/>
              <a:t>12</a:t>
            </a:fld>
            <a:endParaRPr lang="en-US"/>
          </a:p>
        </p:txBody>
      </p:sp>
    </p:spTree>
    <p:extLst>
      <p:ext uri="{BB962C8B-B14F-4D97-AF65-F5344CB8AC3E}">
        <p14:creationId xmlns:p14="http://schemas.microsoft.com/office/powerpoint/2010/main" val="341709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 </a:t>
            </a:r>
            <a:r>
              <a:rPr lang="en-US" dirty="0" smtClean="0"/>
              <a:t>The activities established</a:t>
            </a:r>
            <a:r>
              <a:rPr lang="en-US" baseline="0" dirty="0" smtClean="0"/>
              <a:t> in the S.E.E.D. packet are designed to align to the MCIES rubric while providing our new educators opportunities to interact with experienced educators to get practical advice on perfecting their practice. Mentors will support the new educator through structured and unstructured activities that prioritize the educator’s needs, as well as participate in or offer training opportunities.   </a:t>
            </a:r>
          </a:p>
          <a:p>
            <a:endParaRPr lang="en-US" baseline="0" dirty="0" smtClean="0"/>
          </a:p>
          <a:p>
            <a:r>
              <a:rPr lang="en-US" b="1" u="sng" baseline="0" dirty="0" smtClean="0"/>
              <a:t>Activity</a:t>
            </a:r>
            <a:r>
              <a:rPr lang="en-US" baseline="0" dirty="0" smtClean="0"/>
              <a:t>: Choose 3 words or phrases that stand out as the most important. Discuss your choices with a table partner. </a:t>
            </a:r>
          </a:p>
          <a:p>
            <a:r>
              <a:rPr lang="en-US" baseline="0" dirty="0" smtClean="0"/>
              <a:t>Animation: appears on click for example – “acclimate new educators”</a:t>
            </a:r>
          </a:p>
        </p:txBody>
      </p:sp>
      <p:sp>
        <p:nvSpPr>
          <p:cNvPr id="4" name="Slide Number Placeholder 3"/>
          <p:cNvSpPr>
            <a:spLocks noGrp="1"/>
          </p:cNvSpPr>
          <p:nvPr>
            <p:ph type="sldNum" sz="quarter" idx="10"/>
          </p:nvPr>
        </p:nvSpPr>
        <p:spPr/>
        <p:txBody>
          <a:bodyPr/>
          <a:lstStyle/>
          <a:p>
            <a:fld id="{9D62489C-E6DA-4023-9BAE-E94F4915178C}" type="slidenum">
              <a:rPr lang="en-US" smtClean="0"/>
              <a:t>13</a:t>
            </a:fld>
            <a:endParaRPr lang="en-US"/>
          </a:p>
        </p:txBody>
      </p:sp>
    </p:spTree>
    <p:extLst>
      <p:ext uri="{BB962C8B-B14F-4D97-AF65-F5344CB8AC3E}">
        <p14:creationId xmlns:p14="http://schemas.microsoft.com/office/powerpoint/2010/main" val="3017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Points: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All teachers in their first 3 years of teaching are encouraged to attend S.E.E.D. University courses. Each course is aligned to a domain on the MCIES Rubric and focused on helping early career teachers improve both their instruction and subject area expertise. Participants will earn $25 per in-seat hour attended, as well as MIP points.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S.E.E.D. courses are designed to be a highly engaging time, where early career teachers learn to implement research-based and evidence-based strategies and practices.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Peer teachers are encouraged to attend S.E.E.D. University courses along with their assigned new teacher. Each hour attended together may be logged on the Peer Teacher – PEC Teacher Time Log. Peer teachers will not be paid a stipend for attending the course, but MIP points may be earned for each in-seat hour attended. </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14</a:t>
            </a:fld>
            <a:endParaRPr lang="en-US"/>
          </a:p>
        </p:txBody>
      </p:sp>
    </p:spTree>
    <p:extLst>
      <p:ext uri="{BB962C8B-B14F-4D97-AF65-F5344CB8AC3E}">
        <p14:creationId xmlns:p14="http://schemas.microsoft.com/office/powerpoint/2010/main" val="110903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All sessions are aligned to the induction activities in found in the MCPS Induction S.E.E.D. Handbook, as well as with the Marion County Instructional Evaluation System (MCIES) domains. </a:t>
            </a:r>
          </a:p>
          <a:p>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15</a:t>
            </a:fld>
            <a:endParaRPr lang="en-US"/>
          </a:p>
        </p:txBody>
      </p:sp>
    </p:spTree>
    <p:extLst>
      <p:ext uri="{BB962C8B-B14F-4D97-AF65-F5344CB8AC3E}">
        <p14:creationId xmlns:p14="http://schemas.microsoft.com/office/powerpoint/2010/main" val="220396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r>
              <a:rPr lang="en-US" dirty="0" smtClean="0"/>
              <a:t>Discuss Required Coursework  </a:t>
            </a:r>
          </a:p>
          <a:p>
            <a:pPr marL="171450" indent="-171450">
              <a:buFont typeface="Arial" panose="020B0604020202020204" pitchFamily="34" charset="0"/>
              <a:buChar char="•"/>
            </a:pPr>
            <a:r>
              <a:rPr lang="en-US" dirty="0" smtClean="0"/>
              <a:t>Session 1: Classroom Environment</a:t>
            </a:r>
            <a:r>
              <a:rPr lang="en-US" baseline="0" dirty="0" smtClean="0"/>
              <a:t> – </a:t>
            </a:r>
            <a:r>
              <a:rPr lang="en-US" i="1" baseline="0" dirty="0" smtClean="0"/>
              <a:t>Tools for Teaching: Classroom Management </a:t>
            </a:r>
            <a:r>
              <a:rPr lang="en-US" baseline="0" dirty="0" smtClean="0"/>
              <a:t>(Fred Jones) &amp; </a:t>
            </a:r>
            <a:r>
              <a:rPr lang="en-US" i="1" baseline="0" dirty="0" smtClean="0"/>
              <a:t>The First Days of School </a:t>
            </a:r>
            <a:r>
              <a:rPr lang="en-US" baseline="0" dirty="0" smtClean="0"/>
              <a:t>(Harry Wong)</a:t>
            </a:r>
            <a:r>
              <a:rPr lang="en-US" dirty="0" smtClean="0"/>
              <a:t> </a:t>
            </a:r>
          </a:p>
          <a:p>
            <a:pPr marL="628650" lvl="1" indent="-171450">
              <a:buFont typeface="Arial" panose="020B0604020202020204" pitchFamily="34" charset="0"/>
              <a:buChar char="•"/>
            </a:pPr>
            <a:r>
              <a:rPr lang="en-US" dirty="0" smtClean="0"/>
              <a:t>Emphasis</a:t>
            </a:r>
            <a:r>
              <a:rPr lang="en-US" baseline="0" dirty="0" smtClean="0"/>
              <a:t> on PBS and CHAMPS (Conversation, Help, Activities, Movement, Participation)</a:t>
            </a:r>
          </a:p>
          <a:p>
            <a:pPr marL="171450" lvl="0" indent="-171450">
              <a:buFont typeface="Arial" panose="020B0604020202020204" pitchFamily="34" charset="0"/>
              <a:buChar char="•"/>
            </a:pPr>
            <a:r>
              <a:rPr lang="en-US" baseline="0" dirty="0" smtClean="0"/>
              <a:t>Session 2: Effective Planning </a:t>
            </a:r>
          </a:p>
          <a:p>
            <a:pPr marL="628650" lvl="1" indent="-171450">
              <a:buFont typeface="Arial" panose="020B0604020202020204" pitchFamily="34" charset="0"/>
              <a:buChar char="•"/>
            </a:pPr>
            <a:r>
              <a:rPr lang="en-US" baseline="0" dirty="0" smtClean="0"/>
              <a:t>Backward design and planning using an instructional framework</a:t>
            </a:r>
          </a:p>
          <a:p>
            <a:pPr marL="628650" lvl="1" indent="-171450">
              <a:buFont typeface="Arial" panose="020B0604020202020204" pitchFamily="34" charset="0"/>
              <a:buChar char="•"/>
            </a:pPr>
            <a:r>
              <a:rPr lang="en-US" baseline="0" dirty="0" smtClean="0"/>
              <a:t>Emphasis on being critical consumer of curriculum maps and district resources</a:t>
            </a:r>
          </a:p>
          <a:p>
            <a:pPr marL="171450" lvl="0" indent="-171450">
              <a:buFont typeface="Arial" panose="020B0604020202020204" pitchFamily="34" charset="0"/>
              <a:buChar char="•"/>
            </a:pPr>
            <a:r>
              <a:rPr lang="en-US" baseline="0" dirty="0" smtClean="0"/>
              <a:t>Session 3: Subject Area Expertise</a:t>
            </a:r>
          </a:p>
          <a:p>
            <a:pPr marL="628650" lvl="1" indent="-171450">
              <a:buFont typeface="Arial" panose="020B0604020202020204" pitchFamily="34" charset="0"/>
              <a:buChar char="•"/>
            </a:pPr>
            <a:r>
              <a:rPr lang="en-US" baseline="0" dirty="0" smtClean="0"/>
              <a:t>Differentiated using online courses through Distance Learning dept. </a:t>
            </a:r>
          </a:p>
          <a:p>
            <a:pPr marL="628650" lvl="1" indent="-171450">
              <a:buFont typeface="Arial" panose="020B0604020202020204" pitchFamily="34" charset="0"/>
              <a:buChar char="•"/>
            </a:pPr>
            <a:r>
              <a:rPr lang="en-US" baseline="0" dirty="0" smtClean="0"/>
              <a:t>ESOL and ESE CREDIT opportunities provided</a:t>
            </a:r>
          </a:p>
          <a:p>
            <a:pPr marL="171450" lvl="0" indent="-171450">
              <a:buFont typeface="Arial" panose="020B0604020202020204" pitchFamily="34" charset="0"/>
              <a:buChar char="•"/>
            </a:pPr>
            <a:r>
              <a:rPr lang="en-US" baseline="0" dirty="0" smtClean="0"/>
              <a:t>Session 4: Accelerating Learning for All Students</a:t>
            </a:r>
          </a:p>
          <a:p>
            <a:pPr marL="628650" lvl="1" indent="-171450">
              <a:buFont typeface="Arial" panose="020B0604020202020204" pitchFamily="34" charset="0"/>
              <a:buChar char="•"/>
            </a:pPr>
            <a:r>
              <a:rPr lang="en-US" baseline="0" dirty="0" smtClean="0"/>
              <a:t>Scaffold Strategies, Challenge Strategies, Differentiated Assignments, Remediation Strategies, and Review Strategies</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16</a:t>
            </a:fld>
            <a:endParaRPr lang="en-US"/>
          </a:p>
        </p:txBody>
      </p:sp>
    </p:spTree>
    <p:extLst>
      <p:ext uri="{BB962C8B-B14F-4D97-AF65-F5344CB8AC3E}">
        <p14:creationId xmlns:p14="http://schemas.microsoft.com/office/powerpoint/2010/main" val="325184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p>
          <a:p>
            <a:r>
              <a:rPr lang="en-US" baseline="0" dirty="0" smtClean="0"/>
              <a:t>(</a:t>
            </a:r>
            <a:r>
              <a:rPr lang="en-US" dirty="0" smtClean="0"/>
              <a:t>Education</a:t>
            </a:r>
            <a:r>
              <a:rPr lang="en-US" baseline="0" dirty="0" smtClean="0"/>
              <a:t> Week article – May 16, 2012)</a:t>
            </a:r>
          </a:p>
          <a:p>
            <a:pPr marL="171450" indent="-171450">
              <a:buFont typeface="Arial" panose="020B0604020202020204" pitchFamily="34" charset="0"/>
              <a:buChar char="•"/>
            </a:pPr>
            <a:r>
              <a:rPr lang="en-US" baseline="0" dirty="0" smtClean="0"/>
              <a:t>Ballooning – increased student numbers 19% vs. increased employment 48%</a:t>
            </a:r>
          </a:p>
          <a:p>
            <a:pPr marL="171450" indent="-171450">
              <a:buFont typeface="Arial" panose="020B0604020202020204" pitchFamily="34" charset="0"/>
              <a:buChar char="•"/>
            </a:pPr>
            <a:r>
              <a:rPr lang="en-US" baseline="0" dirty="0" smtClean="0"/>
              <a:t>Greening – average experience in 1988 was 15 years / 2008 beginner teacher (1 year)</a:t>
            </a:r>
          </a:p>
          <a:p>
            <a:pPr marL="171450" indent="-171450">
              <a:buFont typeface="Arial" panose="020B0604020202020204" pitchFamily="34" charset="0"/>
              <a:buChar char="•"/>
            </a:pPr>
            <a:r>
              <a:rPr lang="en-US" baseline="0" dirty="0" smtClean="0"/>
              <a:t>Attrition – 40-50% of new teachers leave within first five years</a:t>
            </a:r>
            <a:endParaRPr lang="en-US" dirty="0" smtClean="0"/>
          </a:p>
          <a:p>
            <a:endParaRPr lang="en-US" b="1" dirty="0" smtClean="0"/>
          </a:p>
          <a:p>
            <a:r>
              <a:rPr lang="en-US" b="1" dirty="0" smtClean="0"/>
              <a:t>We</a:t>
            </a:r>
            <a:r>
              <a:rPr lang="en-US" b="1" baseline="0" dirty="0" smtClean="0"/>
              <a:t> use research to determine not only what constitutes effective induction, but also effective teaching practices: </a:t>
            </a:r>
            <a:endParaRPr lang="en-US" b="1" dirty="0" smtClean="0"/>
          </a:p>
          <a:p>
            <a:pPr marL="171450" indent="-171450">
              <a:buFont typeface="Arial" panose="020B0604020202020204" pitchFamily="34" charset="0"/>
              <a:buChar char="•"/>
            </a:pPr>
            <a:r>
              <a:rPr lang="en-US" b="0" dirty="0" smtClean="0"/>
              <a:t>Hattie – Effect Sizes – what works for the student,</a:t>
            </a:r>
            <a:r>
              <a:rPr lang="en-US" b="0" baseline="0" dirty="0" smtClean="0"/>
              <a:t> school, principal, and teacher</a:t>
            </a:r>
            <a:endParaRPr lang="en-US" b="0" dirty="0" smtClean="0"/>
          </a:p>
          <a:p>
            <a:pPr marL="171450" indent="-171450">
              <a:buFont typeface="Arial" panose="020B0604020202020204" pitchFamily="34" charset="0"/>
              <a:buChar char="•"/>
            </a:pPr>
            <a:r>
              <a:rPr lang="en-US" b="0" dirty="0" smtClean="0"/>
              <a:t>Backward</a:t>
            </a:r>
            <a:r>
              <a:rPr lang="en-US" b="0" baseline="0" dirty="0" smtClean="0"/>
              <a:t> Design (Wiggins &amp; McTighe) – planning for learning outcomes</a:t>
            </a:r>
          </a:p>
          <a:p>
            <a:pPr marL="171450" indent="-171450">
              <a:buFont typeface="Arial" panose="020B0604020202020204" pitchFamily="34" charset="0"/>
              <a:buChar char="•"/>
            </a:pPr>
            <a:r>
              <a:rPr lang="en-US" b="0" baseline="0" dirty="0" smtClean="0"/>
              <a:t>Danielson Framework (MCIES) – evaluating teacher growth and performance</a:t>
            </a:r>
          </a:p>
          <a:p>
            <a:pPr marL="171450" indent="-171450">
              <a:buFont typeface="Arial" panose="020B0604020202020204" pitchFamily="34" charset="0"/>
              <a:buChar char="•"/>
            </a:pPr>
            <a:r>
              <a:rPr lang="en-US" b="0" baseline="0" dirty="0" smtClean="0"/>
              <a:t>Classroom Environment (Wong, Jones) – exemplary practices for classroom and behavioral management</a:t>
            </a:r>
          </a:p>
          <a:p>
            <a:pPr marL="171450" indent="-171450">
              <a:buFont typeface="Arial" panose="020B0604020202020204" pitchFamily="34" charset="0"/>
              <a:buChar char="•"/>
            </a:pPr>
            <a:r>
              <a:rPr lang="en-US" b="0" baseline="0" dirty="0" smtClean="0"/>
              <a:t>LEARNING-FOCUSED Instructional Framework – consistent and pervasive framework for continuous improvement </a:t>
            </a:r>
            <a:endParaRPr lang="en-US" b="0" dirty="0" smtClean="0"/>
          </a:p>
          <a:p>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17</a:t>
            </a:fld>
            <a:endParaRPr lang="en-US"/>
          </a:p>
        </p:txBody>
      </p:sp>
    </p:spTree>
    <p:extLst>
      <p:ext uri="{BB962C8B-B14F-4D97-AF65-F5344CB8AC3E}">
        <p14:creationId xmlns:p14="http://schemas.microsoft.com/office/powerpoint/2010/main" val="980744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MCPS Educator Induction: Peer Teacher </a:t>
            </a:r>
            <a:r>
              <a:rPr lang="en-US" baseline="0" dirty="0" smtClean="0"/>
              <a:t>training is required for all peer teachers. This training is the foundation for supporting new teachers who are designated as LT PEC through our educator induction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a:t>
            </a:r>
            <a:r>
              <a:rPr lang="en-US" baseline="0" dirty="0" smtClean="0"/>
              <a:t>, there are opportunities to grow as a mentor through professional learning offerings such as Clin Ed and Advanced Peer Teachers. </a:t>
            </a:r>
            <a:endParaRPr lang="en-US" dirty="0" smtClean="0"/>
          </a:p>
          <a:p>
            <a:endParaRPr lang="en-US" dirty="0"/>
          </a:p>
        </p:txBody>
      </p:sp>
      <p:sp>
        <p:nvSpPr>
          <p:cNvPr id="4" name="Slide Number Placeholder 3"/>
          <p:cNvSpPr>
            <a:spLocks noGrp="1"/>
          </p:cNvSpPr>
          <p:nvPr>
            <p:ph type="sldNum" sz="quarter" idx="10"/>
          </p:nvPr>
        </p:nvSpPr>
        <p:spPr/>
        <p:txBody>
          <a:bodyPr/>
          <a:lstStyle/>
          <a:p>
            <a:fld id="{9D62489C-E6DA-4023-9BAE-E94F4915178C}" type="slidenum">
              <a:rPr lang="en-US" smtClean="0"/>
              <a:t>18</a:t>
            </a:fld>
            <a:endParaRPr lang="en-US"/>
          </a:p>
        </p:txBody>
      </p:sp>
    </p:spTree>
    <p:extLst>
      <p:ext uri="{BB962C8B-B14F-4D97-AF65-F5344CB8AC3E}">
        <p14:creationId xmlns:p14="http://schemas.microsoft.com/office/powerpoint/2010/main" val="319155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Points:  </a:t>
            </a:r>
          </a:p>
          <a:p>
            <a:r>
              <a:rPr lang="en-US" b="0" dirty="0" smtClean="0"/>
              <a:t>MCPS Educator Induction</a:t>
            </a:r>
            <a:r>
              <a:rPr lang="en-US" b="0" baseline="0" dirty="0" smtClean="0"/>
              <a:t>: Peer Teachers – primary resource</a:t>
            </a:r>
            <a:endParaRPr lang="en-US" b="0" dirty="0"/>
          </a:p>
        </p:txBody>
      </p:sp>
      <p:sp>
        <p:nvSpPr>
          <p:cNvPr id="4" name="Slide Number Placeholder 3"/>
          <p:cNvSpPr>
            <a:spLocks noGrp="1"/>
          </p:cNvSpPr>
          <p:nvPr>
            <p:ph type="sldNum" sz="quarter" idx="10"/>
          </p:nvPr>
        </p:nvSpPr>
        <p:spPr/>
        <p:txBody>
          <a:bodyPr/>
          <a:lstStyle/>
          <a:p>
            <a:fld id="{BC34B663-8528-419C-BE48-D11DBB5CBFA7}" type="slidenum">
              <a:rPr lang="en-US" smtClean="0"/>
              <a:t>19</a:t>
            </a:fld>
            <a:endParaRPr lang="en-US"/>
          </a:p>
        </p:txBody>
      </p:sp>
    </p:spTree>
    <p:extLst>
      <p:ext uri="{BB962C8B-B14F-4D97-AF65-F5344CB8AC3E}">
        <p14:creationId xmlns:p14="http://schemas.microsoft.com/office/powerpoint/2010/main" val="2504961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outerShdw blurRad="38100" dist="38100" dir="2700000" algn="tl">
                    <a:srgbClr val="000000">
                      <a:alpha val="43137"/>
                    </a:srgbClr>
                  </a:outerShdw>
                </a:effectLst>
                <a:latin typeface="Modern No. 20" panose="02070704070505020303" pitchFamily="18" charset="0"/>
              </a:rPr>
              <a:t>MCPS Induction S.E.E.D. Handbook</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20</a:t>
            </a:fld>
            <a:endParaRPr lang="en-US"/>
          </a:p>
        </p:txBody>
      </p:sp>
    </p:spTree>
    <p:extLst>
      <p:ext uri="{BB962C8B-B14F-4D97-AF65-F5344CB8AC3E}">
        <p14:creationId xmlns:p14="http://schemas.microsoft.com/office/powerpoint/2010/main" val="54023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Talking Point:  </a:t>
            </a:r>
            <a:r>
              <a:rPr lang="en-US" sz="1200" b="0" dirty="0" smtClean="0"/>
              <a:t>Effective teachers manage to produce better achievement regardless of which curriculum materials, pedagogical approach, or reading program is selected (Allington, 2003).</a:t>
            </a:r>
          </a:p>
          <a:p>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3</a:t>
            </a:fld>
            <a:endParaRPr lang="en-US"/>
          </a:p>
        </p:txBody>
      </p:sp>
    </p:spTree>
    <p:extLst>
      <p:ext uri="{BB962C8B-B14F-4D97-AF65-F5344CB8AC3E}">
        <p14:creationId xmlns:p14="http://schemas.microsoft.com/office/powerpoint/2010/main" val="4148870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r>
              <a:rPr lang="en-US" b="1" dirty="0" smtClean="0"/>
              <a:t>Level 1: Orientation Activities – School</a:t>
            </a:r>
            <a:r>
              <a:rPr lang="en-US" b="1" baseline="0" dirty="0" smtClean="0"/>
              <a:t> Based</a:t>
            </a:r>
          </a:p>
          <a:p>
            <a:r>
              <a:rPr lang="en-US" b="0" baseline="0" dirty="0" smtClean="0"/>
              <a:t>Policies, procedures, resources, and assistance with day to day activities</a:t>
            </a:r>
          </a:p>
          <a:p>
            <a:endParaRPr lang="en-US" b="0" dirty="0" smtClean="0"/>
          </a:p>
          <a:p>
            <a:r>
              <a:rPr lang="en-US" b="1" dirty="0" smtClean="0"/>
              <a:t>Level 2: Mentoring Activities – Instruction</a:t>
            </a:r>
            <a:r>
              <a:rPr lang="en-US" b="1" baseline="0" dirty="0" smtClean="0"/>
              <a:t> / Curriculum</a:t>
            </a:r>
          </a:p>
          <a:p>
            <a:r>
              <a:rPr lang="en-US" b="0" baseline="0" dirty="0" smtClean="0"/>
              <a:t>Understanding of learning and instruction, collaborate, action research, lesson study</a:t>
            </a:r>
          </a:p>
          <a:p>
            <a:endParaRPr lang="en-US" b="0" dirty="0" smtClean="0"/>
          </a:p>
          <a:p>
            <a:r>
              <a:rPr lang="en-US" b="1" dirty="0" smtClean="0"/>
              <a:t>Level 3: Professional Growth Activities – District Level </a:t>
            </a:r>
          </a:p>
          <a:p>
            <a:r>
              <a:rPr lang="en-US" b="0" dirty="0" smtClean="0"/>
              <a:t>Enrichment</a:t>
            </a:r>
            <a:r>
              <a:rPr lang="en-US" b="0" baseline="0" dirty="0" smtClean="0"/>
              <a:t> and growth opportunities, PD, S.E.E.D, Distance Learning</a:t>
            </a: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62489C-E6DA-4023-9BAE-E94F4915178C}" type="slidenum">
              <a:rPr lang="en-US" smtClean="0"/>
              <a:t>21</a:t>
            </a:fld>
            <a:endParaRPr lang="en-US"/>
          </a:p>
        </p:txBody>
      </p:sp>
    </p:spTree>
    <p:extLst>
      <p:ext uri="{BB962C8B-B14F-4D97-AF65-F5344CB8AC3E}">
        <p14:creationId xmlns:p14="http://schemas.microsoft.com/office/powerpoint/2010/main" val="249052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Example log appears on click</a:t>
            </a:r>
            <a:endParaRPr lang="en-US" dirty="0"/>
          </a:p>
        </p:txBody>
      </p:sp>
      <p:sp>
        <p:nvSpPr>
          <p:cNvPr id="4" name="Slide Number Placeholder 3"/>
          <p:cNvSpPr>
            <a:spLocks noGrp="1"/>
          </p:cNvSpPr>
          <p:nvPr>
            <p:ph type="sldNum" sz="quarter" idx="10"/>
          </p:nvPr>
        </p:nvSpPr>
        <p:spPr/>
        <p:txBody>
          <a:bodyPr/>
          <a:lstStyle/>
          <a:p>
            <a:fld id="{4DE080B9-A153-4433-80C6-D6B040DDE5FB}" type="slidenum">
              <a:rPr lang="en-US" smtClean="0"/>
              <a:t>22</a:t>
            </a:fld>
            <a:endParaRPr lang="en-US"/>
          </a:p>
        </p:txBody>
      </p:sp>
    </p:spTree>
    <p:extLst>
      <p:ext uri="{BB962C8B-B14F-4D97-AF65-F5344CB8AC3E}">
        <p14:creationId xmlns:p14="http://schemas.microsoft.com/office/powerpoint/2010/main" val="3970901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Activity</a:t>
            </a:r>
            <a:r>
              <a:rPr lang="en-US" dirty="0" smtClean="0"/>
              <a:t>: Aha’s! &amp; Huh’s?  (Need</a:t>
            </a:r>
            <a:r>
              <a:rPr lang="en-US" baseline="0" dirty="0" smtClean="0"/>
              <a:t> p</a:t>
            </a:r>
            <a:r>
              <a:rPr lang="en-US" dirty="0" smtClean="0"/>
              <a:t>osters for Aha’s and Huh’s to collect thoughts)</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23</a:t>
            </a:fld>
            <a:endParaRPr lang="en-US"/>
          </a:p>
        </p:txBody>
      </p:sp>
    </p:spTree>
    <p:extLst>
      <p:ext uri="{BB962C8B-B14F-4D97-AF65-F5344CB8AC3E}">
        <p14:creationId xmlns:p14="http://schemas.microsoft.com/office/powerpoint/2010/main" val="3986365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Talking Points</a:t>
            </a:r>
            <a:r>
              <a:rPr lang="en-US" dirty="0" smtClean="0"/>
              <a:t>: </a:t>
            </a:r>
          </a:p>
          <a:p>
            <a:pPr marL="171450" indent="-171450">
              <a:buFont typeface="Arial" panose="020B0604020202020204" pitchFamily="34" charset="0"/>
              <a:buChar char="•"/>
            </a:pPr>
            <a:r>
              <a:rPr lang="en-US" dirty="0" smtClean="0"/>
              <a:t>(Voluntary) K-12 Academic</a:t>
            </a:r>
            <a:r>
              <a:rPr lang="en-US" baseline="0" dirty="0" smtClean="0"/>
              <a:t> Services – “ProfessionalGrowth@K-12Academic Services” focused on introducing the K-12 Academic Services dept. and how we help support teachers with curriculum and instruction.</a:t>
            </a:r>
          </a:p>
          <a:p>
            <a:pPr marL="171450" indent="-171450">
              <a:buFont typeface="Arial" panose="020B0604020202020204" pitchFamily="34" charset="0"/>
              <a:buChar char="•"/>
            </a:pPr>
            <a:r>
              <a:rPr lang="en-US" baseline="0" dirty="0" smtClean="0"/>
              <a:t>(Required) MCPS New Teacher Orientation – #GoTeach – focused on introducing major departments and important personnel, as well as providing important information about how to be successful in our district. </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24</a:t>
            </a:fld>
            <a:endParaRPr lang="en-US"/>
          </a:p>
        </p:txBody>
      </p:sp>
    </p:spTree>
    <p:extLst>
      <p:ext uri="{BB962C8B-B14F-4D97-AF65-F5344CB8AC3E}">
        <p14:creationId xmlns:p14="http://schemas.microsoft.com/office/powerpoint/2010/main" val="4283359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Talking Points: </a:t>
            </a:r>
          </a:p>
          <a:p>
            <a:pPr marL="171450" indent="-171450">
              <a:buFont typeface="Arial" panose="020B0604020202020204" pitchFamily="34" charset="0"/>
              <a:buChar char="•"/>
            </a:pPr>
            <a:r>
              <a:rPr lang="en-US" b="0" dirty="0" smtClean="0">
                <a:solidFill>
                  <a:schemeClr val="tx1"/>
                </a:solidFill>
              </a:rPr>
              <a:t>Tech</a:t>
            </a:r>
            <a:r>
              <a:rPr lang="en-US" b="0" baseline="0" dirty="0" smtClean="0">
                <a:solidFill>
                  <a:schemeClr val="tx1"/>
                </a:solidFill>
              </a:rPr>
              <a:t> theme - #GoTeach</a:t>
            </a:r>
          </a:p>
          <a:p>
            <a:pPr marL="171450" indent="-171450">
              <a:buFont typeface="Arial" panose="020B0604020202020204" pitchFamily="34" charset="0"/>
              <a:buChar char="•"/>
            </a:pPr>
            <a:r>
              <a:rPr lang="en-US" b="0" baseline="0" dirty="0" smtClean="0">
                <a:solidFill>
                  <a:schemeClr val="tx1"/>
                </a:solidFill>
              </a:rPr>
              <a:t>Used QR codes to share fun resources</a:t>
            </a:r>
          </a:p>
          <a:p>
            <a:pPr marL="171450" indent="-171450">
              <a:buFont typeface="Arial" panose="020B0604020202020204" pitchFamily="34" charset="0"/>
              <a:buChar char="•"/>
            </a:pPr>
            <a:endParaRPr lang="en-US" b="0" baseline="0" dirty="0" smtClean="0">
              <a:solidFill>
                <a:schemeClr val="tx1"/>
              </a:solidFill>
            </a:endParaRPr>
          </a:p>
          <a:p>
            <a:pPr marL="0" indent="0">
              <a:buFont typeface="Arial" panose="020B0604020202020204" pitchFamily="34" charset="0"/>
              <a:buNone/>
            </a:pPr>
            <a:r>
              <a:rPr lang="en-US" b="1" u="sng" baseline="0" dirty="0" smtClean="0">
                <a:solidFill>
                  <a:schemeClr val="tx1"/>
                </a:solidFill>
              </a:rPr>
              <a:t>Activity</a:t>
            </a:r>
            <a:r>
              <a:rPr lang="en-US" b="0" baseline="0" dirty="0" smtClean="0">
                <a:solidFill>
                  <a:schemeClr val="tx1"/>
                </a:solidFill>
              </a:rPr>
              <a:t>: Visit chat stations around the room and scan QR Codes at each. Discuss how these types of resources help teachers new to teaching or new to the district. </a:t>
            </a:r>
          </a:p>
          <a:p>
            <a:pPr marL="0" indent="0">
              <a:buFont typeface="Arial" panose="020B0604020202020204" pitchFamily="34" charset="0"/>
              <a:buNone/>
            </a:pP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BC34B663-8528-419C-BE48-D11DBB5CBFA7}" type="slidenum">
              <a:rPr lang="en-US" smtClean="0"/>
              <a:t>25</a:t>
            </a:fld>
            <a:endParaRPr lang="en-US"/>
          </a:p>
        </p:txBody>
      </p:sp>
    </p:spTree>
    <p:extLst>
      <p:ext uri="{BB962C8B-B14F-4D97-AF65-F5344CB8AC3E}">
        <p14:creationId xmlns:p14="http://schemas.microsoft.com/office/powerpoint/2010/main" val="289392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Points:  </a:t>
            </a:r>
            <a:r>
              <a:rPr lang="en-US" dirty="0" smtClean="0"/>
              <a:t>Discuss Exit Survey</a:t>
            </a:r>
            <a:r>
              <a:rPr lang="en-US" baseline="0" dirty="0" smtClean="0"/>
              <a:t> Data from NTOs</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26</a:t>
            </a:fld>
            <a:endParaRPr lang="en-US"/>
          </a:p>
        </p:txBody>
      </p:sp>
    </p:spTree>
    <p:extLst>
      <p:ext uri="{BB962C8B-B14F-4D97-AF65-F5344CB8AC3E}">
        <p14:creationId xmlns:p14="http://schemas.microsoft.com/office/powerpoint/2010/main" val="353564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r>
              <a:rPr lang="en-US" dirty="0" smtClean="0"/>
              <a:t>Many of these concerns are already</a:t>
            </a:r>
            <a:r>
              <a:rPr lang="en-US" baseline="0" dirty="0" smtClean="0"/>
              <a:t> addressed through our district Professional Development Plan, the MCPS Induction Program, and through S.E.E.D. University courses. </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27</a:t>
            </a:fld>
            <a:endParaRPr lang="en-US"/>
          </a:p>
        </p:txBody>
      </p:sp>
    </p:spTree>
    <p:extLst>
      <p:ext uri="{BB962C8B-B14F-4D97-AF65-F5344CB8AC3E}">
        <p14:creationId xmlns:p14="http://schemas.microsoft.com/office/powerpoint/2010/main" val="146686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r>
              <a:rPr lang="en-US" b="0" dirty="0" smtClean="0"/>
              <a:t>Overall, we had over 250</a:t>
            </a:r>
            <a:r>
              <a:rPr lang="en-US" b="0" baseline="0" dirty="0" smtClean="0"/>
              <a:t> new teachers attend orientation on both of our days! </a:t>
            </a:r>
            <a:endParaRPr lang="en-US" b="0" dirty="0"/>
          </a:p>
        </p:txBody>
      </p:sp>
      <p:sp>
        <p:nvSpPr>
          <p:cNvPr id="4" name="Slide Number Placeholder 3"/>
          <p:cNvSpPr>
            <a:spLocks noGrp="1"/>
          </p:cNvSpPr>
          <p:nvPr>
            <p:ph type="sldNum" sz="quarter" idx="10"/>
          </p:nvPr>
        </p:nvSpPr>
        <p:spPr/>
        <p:txBody>
          <a:bodyPr/>
          <a:lstStyle/>
          <a:p>
            <a:fld id="{BC34B663-8528-419C-BE48-D11DBB5CBFA7}" type="slidenum">
              <a:rPr lang="en-US" smtClean="0"/>
              <a:t>28</a:t>
            </a:fld>
            <a:endParaRPr lang="en-US"/>
          </a:p>
        </p:txBody>
      </p:sp>
    </p:spTree>
    <p:extLst>
      <p:ext uri="{BB962C8B-B14F-4D97-AF65-F5344CB8AC3E}">
        <p14:creationId xmlns:p14="http://schemas.microsoft.com/office/powerpoint/2010/main" val="2091635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r>
              <a:rPr lang="en-US" b="1" baseline="0" dirty="0" smtClean="0"/>
              <a:t> </a:t>
            </a:r>
          </a:p>
          <a:p>
            <a:r>
              <a:rPr lang="en-US" dirty="0" smtClean="0"/>
              <a:t>Frequent</a:t>
            </a:r>
            <a:r>
              <a:rPr lang="en-US" baseline="0" dirty="0" smtClean="0"/>
              <a:t> contacts with teachers and administrators – including Early Career Teachers page on K-12 Academic Services P</a:t>
            </a:r>
            <a:r>
              <a:rPr lang="en-US" dirty="0" smtClean="0"/>
              <a:t>ortal, monthly</a:t>
            </a:r>
            <a:r>
              <a:rPr lang="en-US" baseline="0" dirty="0" smtClean="0"/>
              <a:t> newsletters, monthly emails, and new this year – Twitter! </a:t>
            </a:r>
          </a:p>
          <a:p>
            <a:endParaRPr lang="en-US" baseline="0" dirty="0" smtClean="0"/>
          </a:p>
          <a:p>
            <a:r>
              <a:rPr lang="en-US" b="1" u="sng" baseline="0" dirty="0" smtClean="0"/>
              <a:t>Activity</a:t>
            </a:r>
            <a:r>
              <a:rPr lang="en-US" baseline="0" dirty="0" smtClean="0"/>
              <a:t>: Post a shout out to our teachers on our Twitter page - @MCPSNewTeachers!</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29</a:t>
            </a:fld>
            <a:endParaRPr lang="en-US"/>
          </a:p>
        </p:txBody>
      </p:sp>
    </p:spTree>
    <p:extLst>
      <p:ext uri="{BB962C8B-B14F-4D97-AF65-F5344CB8AC3E}">
        <p14:creationId xmlns:p14="http://schemas.microsoft.com/office/powerpoint/2010/main" val="3344223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r>
              <a:rPr lang="en-US" b="1" baseline="0" dirty="0" smtClean="0"/>
              <a:t> Year 1</a:t>
            </a:r>
          </a:p>
          <a:p>
            <a:r>
              <a:rPr lang="en-US" b="0" dirty="0" smtClean="0"/>
              <a:t>Admin Feedback: Requests based on trends in MCIES data</a:t>
            </a:r>
          </a:p>
          <a:p>
            <a:r>
              <a:rPr lang="en-US" b="0" dirty="0" smtClean="0"/>
              <a:t>Teacher Feedback: data</a:t>
            </a:r>
            <a:r>
              <a:rPr lang="en-US" b="0" baseline="0" dirty="0" smtClean="0"/>
              <a:t> collected throughout year:</a:t>
            </a:r>
          </a:p>
          <a:p>
            <a:pPr marL="171450" indent="-171450">
              <a:buFont typeface="Arial" panose="020B0604020202020204" pitchFamily="34" charset="0"/>
              <a:buChar char="•"/>
            </a:pPr>
            <a:r>
              <a:rPr lang="en-US" b="0" baseline="0" dirty="0" smtClean="0"/>
              <a:t>Needs Assessment</a:t>
            </a:r>
          </a:p>
          <a:p>
            <a:pPr marL="171450" indent="-171450">
              <a:buFont typeface="Arial" panose="020B0604020202020204" pitchFamily="34" charset="0"/>
              <a:buChar char="•"/>
            </a:pPr>
            <a:r>
              <a:rPr lang="en-US" b="0" baseline="0" dirty="0" smtClean="0"/>
              <a:t>Mid Year Check</a:t>
            </a:r>
          </a:p>
          <a:p>
            <a:pPr marL="171450" indent="-171450">
              <a:buFont typeface="Arial" panose="020B0604020202020204" pitchFamily="34" charset="0"/>
              <a:buChar char="•"/>
            </a:pPr>
            <a:r>
              <a:rPr lang="en-US" b="0" baseline="0" dirty="0" smtClean="0"/>
              <a:t>Wrap Up Survey </a:t>
            </a:r>
            <a:endParaRPr lang="en-US" b="0" dirty="0"/>
          </a:p>
        </p:txBody>
      </p:sp>
      <p:sp>
        <p:nvSpPr>
          <p:cNvPr id="4" name="Slide Number Placeholder 3"/>
          <p:cNvSpPr>
            <a:spLocks noGrp="1"/>
          </p:cNvSpPr>
          <p:nvPr>
            <p:ph type="sldNum" sz="quarter" idx="10"/>
          </p:nvPr>
        </p:nvSpPr>
        <p:spPr/>
        <p:txBody>
          <a:bodyPr/>
          <a:lstStyle/>
          <a:p>
            <a:fld id="{BC34B663-8528-419C-BE48-D11DBB5CBFA7}" type="slidenum">
              <a:rPr lang="en-US" smtClean="0"/>
              <a:t>30</a:t>
            </a:fld>
            <a:endParaRPr lang="en-US"/>
          </a:p>
        </p:txBody>
      </p:sp>
    </p:spTree>
    <p:extLst>
      <p:ext uri="{BB962C8B-B14F-4D97-AF65-F5344CB8AC3E}">
        <p14:creationId xmlns:p14="http://schemas.microsoft.com/office/powerpoint/2010/main" val="371180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4</a:t>
            </a:fld>
            <a:endParaRPr lang="en-US"/>
          </a:p>
        </p:txBody>
      </p:sp>
    </p:spTree>
    <p:extLst>
      <p:ext uri="{BB962C8B-B14F-4D97-AF65-F5344CB8AC3E}">
        <p14:creationId xmlns:p14="http://schemas.microsoft.com/office/powerpoint/2010/main" val="946354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r>
              <a:rPr lang="en-US" b="1" baseline="0" dirty="0" smtClean="0"/>
              <a:t> Year 2  </a:t>
            </a:r>
          </a:p>
          <a:p>
            <a:r>
              <a:rPr lang="en-US" b="0" baseline="0" dirty="0" smtClean="0"/>
              <a:t>Differentiation of support by moving from focus on teacher practice to focus on impact on student learning. </a:t>
            </a:r>
          </a:p>
        </p:txBody>
      </p:sp>
      <p:sp>
        <p:nvSpPr>
          <p:cNvPr id="4" name="Slide Number Placeholder 3"/>
          <p:cNvSpPr>
            <a:spLocks noGrp="1"/>
          </p:cNvSpPr>
          <p:nvPr>
            <p:ph type="sldNum" sz="quarter" idx="10"/>
          </p:nvPr>
        </p:nvSpPr>
        <p:spPr/>
        <p:txBody>
          <a:bodyPr/>
          <a:lstStyle/>
          <a:p>
            <a:fld id="{BC34B663-8528-419C-BE48-D11DBB5CBFA7}" type="slidenum">
              <a:rPr lang="en-US" smtClean="0"/>
              <a:t>31</a:t>
            </a:fld>
            <a:endParaRPr lang="en-US"/>
          </a:p>
        </p:txBody>
      </p:sp>
    </p:spTree>
    <p:extLst>
      <p:ext uri="{BB962C8B-B14F-4D97-AF65-F5344CB8AC3E}">
        <p14:creationId xmlns:p14="http://schemas.microsoft.com/office/powerpoint/2010/main" val="2073270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32</a:t>
            </a:fld>
            <a:endParaRPr lang="en-US"/>
          </a:p>
        </p:txBody>
      </p:sp>
    </p:spTree>
    <p:extLst>
      <p:ext uri="{BB962C8B-B14F-4D97-AF65-F5344CB8AC3E}">
        <p14:creationId xmlns:p14="http://schemas.microsoft.com/office/powerpoint/2010/main" val="2513581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33</a:t>
            </a:fld>
            <a:endParaRPr lang="en-US"/>
          </a:p>
        </p:txBody>
      </p:sp>
    </p:spTree>
    <p:extLst>
      <p:ext uri="{BB962C8B-B14F-4D97-AF65-F5344CB8AC3E}">
        <p14:creationId xmlns:p14="http://schemas.microsoft.com/office/powerpoint/2010/main" val="4128922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34</a:t>
            </a:fld>
            <a:endParaRPr lang="en-US"/>
          </a:p>
        </p:txBody>
      </p:sp>
    </p:spTree>
    <p:extLst>
      <p:ext uri="{BB962C8B-B14F-4D97-AF65-F5344CB8AC3E}">
        <p14:creationId xmlns:p14="http://schemas.microsoft.com/office/powerpoint/2010/main" val="372708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disappears on click to remove graphic</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5</a:t>
            </a:fld>
            <a:endParaRPr lang="en-US"/>
          </a:p>
        </p:txBody>
      </p:sp>
    </p:spTree>
    <p:extLst>
      <p:ext uri="{BB962C8B-B14F-4D97-AF65-F5344CB8AC3E}">
        <p14:creationId xmlns:p14="http://schemas.microsoft.com/office/powerpoint/2010/main" val="144342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r>
              <a:rPr lang="en-US" u="none" dirty="0" smtClean="0"/>
              <a:t>What are the state requirements?  </a:t>
            </a:r>
            <a:endParaRPr lang="en-US" sz="1200" dirty="0" smtClean="0"/>
          </a:p>
          <a:p>
            <a:pPr marL="171450" indent="-171450">
              <a:buFont typeface="Arial" panose="020B0604020202020204" pitchFamily="34" charset="0"/>
              <a:buChar char="•"/>
            </a:pPr>
            <a:r>
              <a:rPr lang="en-US" sz="1200" dirty="0" smtClean="0"/>
              <a:t>Teachers only qualify for PEC if they hold a temporary</a:t>
            </a:r>
            <a:r>
              <a:rPr lang="en-US" sz="1200" baseline="0" dirty="0" smtClean="0"/>
              <a:t> certification and are a non-education degree major. Teachers must complete PEC in order to apply for a professional certificate. </a:t>
            </a:r>
            <a:endParaRPr lang="en-US" sz="1200" dirty="0" smtClean="0"/>
          </a:p>
          <a:p>
            <a:pPr marL="628650" lvl="1" indent="-171450">
              <a:buFont typeface="Arial" panose="020B0604020202020204" pitchFamily="34" charset="0"/>
              <a:buChar char="•"/>
            </a:pPr>
            <a:r>
              <a:rPr lang="en-US" sz="1200" b="1" dirty="0" smtClean="0"/>
              <a:t>Long Term PEC (LT) –</a:t>
            </a:r>
            <a:r>
              <a:rPr lang="en-US" sz="1200" b="1" baseline="0" dirty="0" smtClean="0"/>
              <a:t> </a:t>
            </a:r>
            <a:r>
              <a:rPr lang="en-US" sz="1200" baseline="0" dirty="0" smtClean="0"/>
              <a:t>Beginning teachers with no teaching experience</a:t>
            </a:r>
          </a:p>
          <a:p>
            <a:pPr marL="628650" lvl="1" indent="-171450">
              <a:buFont typeface="Arial" panose="020B0604020202020204" pitchFamily="34" charset="0"/>
              <a:buChar char="•"/>
            </a:pPr>
            <a:r>
              <a:rPr lang="en-US" sz="1200" b="1" baseline="0" dirty="0" smtClean="0"/>
              <a:t>Short Term PEC (ST)-</a:t>
            </a:r>
            <a:r>
              <a:rPr lang="en-US" sz="1200" b="0" baseline="0" dirty="0" smtClean="0"/>
              <a:t>Non-education degree majors holding temporary certificated with previous teaching experience.</a:t>
            </a:r>
          </a:p>
          <a:p>
            <a:pPr marL="628650" lvl="1" indent="-171450">
              <a:buFont typeface="Arial" panose="020B0604020202020204" pitchFamily="34" charset="0"/>
              <a:buChar char="•"/>
            </a:pPr>
            <a:r>
              <a:rPr lang="en-US" sz="1200" b="1" baseline="0" dirty="0" smtClean="0"/>
              <a:t>Exempt: </a:t>
            </a:r>
            <a:r>
              <a:rPr lang="en-US" sz="1200" b="0" baseline="0" dirty="0" smtClean="0"/>
              <a:t>Anyone holding a Professional teaching certificate or a graduate from an education degree program holding a temporary certification.  </a:t>
            </a:r>
            <a:endParaRPr lang="en-US" sz="1200" b="1"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6</a:t>
            </a:fld>
            <a:endParaRPr lang="en-US"/>
          </a:p>
        </p:txBody>
      </p:sp>
    </p:spTree>
    <p:extLst>
      <p:ext uri="{BB962C8B-B14F-4D97-AF65-F5344CB8AC3E}">
        <p14:creationId xmlns:p14="http://schemas.microsoft.com/office/powerpoint/2010/main" val="292382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r>
              <a:rPr lang="en-US" b="0" dirty="0" smtClean="0"/>
              <a:t>What are the district goals?</a:t>
            </a:r>
          </a:p>
          <a:p>
            <a:pPr marL="171450" indent="-171450">
              <a:buFont typeface="Arial" panose="020B0604020202020204" pitchFamily="34" charset="0"/>
              <a:buChar char="•"/>
            </a:pPr>
            <a:r>
              <a:rPr lang="en-US" b="0" baseline="0" dirty="0" smtClean="0"/>
              <a:t>District strategic plan - goal was to hire, develop, retain and support highly qualified teachers and personnel</a:t>
            </a:r>
            <a:endParaRPr lang="en-US" b="0" dirty="0"/>
          </a:p>
        </p:txBody>
      </p:sp>
      <p:sp>
        <p:nvSpPr>
          <p:cNvPr id="4" name="Slide Number Placeholder 3"/>
          <p:cNvSpPr>
            <a:spLocks noGrp="1"/>
          </p:cNvSpPr>
          <p:nvPr>
            <p:ph type="sldNum" sz="quarter" idx="10"/>
          </p:nvPr>
        </p:nvSpPr>
        <p:spPr/>
        <p:txBody>
          <a:bodyPr/>
          <a:lstStyle/>
          <a:p>
            <a:fld id="{BC34B663-8528-419C-BE48-D11DBB5CBFA7}" type="slidenum">
              <a:rPr lang="en-US" smtClean="0"/>
              <a:t>7</a:t>
            </a:fld>
            <a:endParaRPr lang="en-US"/>
          </a:p>
        </p:txBody>
      </p:sp>
    </p:spTree>
    <p:extLst>
      <p:ext uri="{BB962C8B-B14F-4D97-AF65-F5344CB8AC3E}">
        <p14:creationId xmlns:p14="http://schemas.microsoft.com/office/powerpoint/2010/main" val="75953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Points: </a:t>
            </a:r>
          </a:p>
          <a:p>
            <a:r>
              <a:rPr lang="en-US" dirty="0" smtClean="0"/>
              <a:t>At</a:t>
            </a:r>
            <a:r>
              <a:rPr lang="en-US" baseline="0" dirty="0" smtClean="0"/>
              <a:t> first, district support for teachers new to education was limited to providing a mentor teacher. While mentoring has many positive effects, we knew it would not be enough to accomplish our goal. </a:t>
            </a: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8</a:t>
            </a:fld>
            <a:endParaRPr lang="en-US"/>
          </a:p>
        </p:txBody>
      </p:sp>
    </p:spTree>
    <p:extLst>
      <p:ext uri="{BB962C8B-B14F-4D97-AF65-F5344CB8AC3E}">
        <p14:creationId xmlns:p14="http://schemas.microsoft.com/office/powerpoint/2010/main" val="387289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Talking</a:t>
            </a:r>
            <a:r>
              <a:rPr lang="en-US" sz="1200" b="1" baseline="0" dirty="0" smtClean="0"/>
              <a:t> Points: </a:t>
            </a:r>
          </a:p>
          <a:p>
            <a:pPr marL="171450" indent="-171450">
              <a:buFont typeface="Arial" panose="020B0604020202020204" pitchFamily="34" charset="0"/>
              <a:buChar char="•"/>
            </a:pPr>
            <a:r>
              <a:rPr lang="en-US" sz="1200" b="0" baseline="0" dirty="0" smtClean="0"/>
              <a:t>When we began looking at effective research-based and evidence-based practices, we quickly realized that we needed to develop a more comprehensive induction program in order to meet the needs of our diverse new educators. We looked at many research gurus, like Harry Wong, to help us create a clear picture of what induction should entail. </a:t>
            </a:r>
            <a:endParaRPr lang="en-US" sz="1200" b="0" dirty="0" smtClean="0"/>
          </a:p>
          <a:p>
            <a:pPr marL="171450" indent="-171450">
              <a:buFont typeface="Arial" panose="020B0604020202020204" pitchFamily="34" charset="0"/>
              <a:buChar char="•"/>
            </a:pPr>
            <a:r>
              <a:rPr lang="en-US" sz="1200" dirty="0" smtClean="0"/>
              <a:t>Induction is a systemwide, coherent, comprehensive training and support process that continues for 2 or 3 years and then seamlessly becomes part of the lifelong professional development program of the district to keep new teachers teaching and improving toward increasing their effectiveness (Wong, 2004).</a:t>
            </a:r>
            <a:r>
              <a:rPr lang="en-US" sz="1200" baseline="0" dirty="0" smtClean="0"/>
              <a:t> </a:t>
            </a:r>
            <a:r>
              <a:rPr lang="en-US" sz="1200" dirty="0" smtClean="0"/>
              <a:t>A mentor is a component of the induction process (see Figure 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34B663-8528-419C-BE48-D11DBB5CBFA7}" type="slidenum">
              <a:rPr lang="en-US" smtClean="0"/>
              <a:t>9</a:t>
            </a:fld>
            <a:endParaRPr lang="en-US"/>
          </a:p>
        </p:txBody>
      </p:sp>
    </p:spTree>
    <p:extLst>
      <p:ext uri="{BB962C8B-B14F-4D97-AF65-F5344CB8AC3E}">
        <p14:creationId xmlns:p14="http://schemas.microsoft.com/office/powerpoint/2010/main" val="383196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a:t>
            </a:r>
          </a:p>
          <a:p>
            <a:r>
              <a:rPr lang="en-US" b="1" dirty="0" smtClean="0"/>
              <a:t>4-year</a:t>
            </a:r>
            <a:r>
              <a:rPr lang="en-US" b="1" baseline="0" dirty="0" smtClean="0"/>
              <a:t> study conducted in Switzerland, Japan, France, Shanghai (China), and New Zealand by Britton et al. (2003):</a:t>
            </a:r>
            <a:endParaRPr lang="en-US" b="1" dirty="0" smtClean="0"/>
          </a:p>
          <a:p>
            <a:r>
              <a:rPr lang="en-US" sz="1200" b="0" i="0" u="none" strike="noStrike" kern="1200" baseline="0" dirty="0" smtClean="0">
                <a:solidFill>
                  <a:schemeClr val="tx1"/>
                </a:solidFill>
                <a:latin typeface="+mn-lt"/>
                <a:ea typeface="+mn-ea"/>
                <a:cs typeface="+mn-cs"/>
              </a:rPr>
              <a:t>1. </a:t>
            </a:r>
            <a:r>
              <a:rPr lang="en-US" sz="1200" b="1" i="0" u="none" strike="noStrike" kern="1200" baseline="0" dirty="0" smtClean="0">
                <a:solidFill>
                  <a:schemeClr val="tx1"/>
                </a:solidFill>
                <a:latin typeface="+mn-lt"/>
                <a:ea typeface="+mn-ea"/>
                <a:cs typeface="+mn-cs"/>
              </a:rPr>
              <a:t>Comprehensive</a:t>
            </a:r>
            <a:r>
              <a:rPr lang="en-US" sz="1200" b="0" i="0" u="none" strike="noStrike" kern="1200" baseline="0" dirty="0" smtClean="0">
                <a:solidFill>
                  <a:schemeClr val="tx1"/>
                </a:solidFill>
                <a:latin typeface="+mn-lt"/>
                <a:ea typeface="+mn-ea"/>
                <a:cs typeface="+mn-cs"/>
              </a:rPr>
              <a:t>. Their respective induction approaches are highly structured, comprehensive, rigorous, and seriously monitored. There are well-defined roles of their leadership personnel: staff developers, administrators, instructors, mentors, or </a:t>
            </a:r>
            <a:r>
              <a:rPr lang="en-US" sz="1200" b="0" i="0" u="none" strike="noStrike" kern="1200" baseline="0" dirty="0" err="1" smtClean="0">
                <a:solidFill>
                  <a:schemeClr val="tx1"/>
                </a:solidFill>
                <a:latin typeface="+mn-lt"/>
                <a:ea typeface="+mn-ea"/>
                <a:cs typeface="+mn-cs"/>
              </a:rPr>
              <a:t>formateurs</a:t>
            </a:r>
            <a:r>
              <a:rPr lang="en-US" sz="1200" b="0" i="0" u="none" strike="noStrike" kern="1200" baseline="0" dirty="0" smtClean="0">
                <a:solidFill>
                  <a:schemeClr val="tx1"/>
                </a:solidFill>
                <a:latin typeface="+mn-lt"/>
                <a:ea typeface="+mn-ea"/>
                <a:cs typeface="+mn-cs"/>
              </a:rPr>
              <a:t> (someone who helps to form a teacher in the French system).</a:t>
            </a:r>
          </a:p>
          <a:p>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Professional</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learning</a:t>
            </a:r>
            <a:r>
              <a:rPr lang="en-US" sz="1200" b="0" i="0" u="none" strike="noStrike" kern="1200" baseline="0" dirty="0" smtClean="0">
                <a:solidFill>
                  <a:schemeClr val="tx1"/>
                </a:solidFill>
                <a:latin typeface="+mn-lt"/>
                <a:ea typeface="+mn-ea"/>
                <a:cs typeface="+mn-cs"/>
              </a:rPr>
              <a:t>. The induction programs of the five countries each focus on professional learning, and delivering growth and professionalism to their teachers. They achieve this with an organized, sustained professional development system using a variety of methods. These countries all consider their induction program to be one phase or part of a total lifelong professional learning process, with many components in the induction and greater professional learning process.</a:t>
            </a: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Collaboration</a:t>
            </a:r>
            <a:r>
              <a:rPr lang="en-US" sz="1200" b="0" i="0" u="none" strike="noStrike" kern="1200" baseline="0" dirty="0" smtClean="0">
                <a:solidFill>
                  <a:schemeClr val="tx1"/>
                </a:solidFill>
                <a:latin typeface="+mn-lt"/>
                <a:ea typeface="+mn-ea"/>
                <a:cs typeface="+mn-cs"/>
              </a:rPr>
              <a:t>. Collaboration is the </a:t>
            </a:r>
            <a:r>
              <a:rPr lang="en-US" sz="1200" b="0" i="0" u="none" strike="noStrike" kern="1200" baseline="0" dirty="0" err="1" smtClean="0">
                <a:solidFill>
                  <a:schemeClr val="tx1"/>
                </a:solidFill>
                <a:latin typeface="+mn-lt"/>
                <a:ea typeface="+mn-ea"/>
                <a:cs typeface="+mn-cs"/>
              </a:rPr>
              <a:t>forté</a:t>
            </a:r>
            <a:r>
              <a:rPr lang="en-US" sz="1200" b="0" i="0" u="none" strike="noStrike" kern="1200" baseline="0" dirty="0" smtClean="0">
                <a:solidFill>
                  <a:schemeClr val="tx1"/>
                </a:solidFill>
                <a:latin typeface="+mn-lt"/>
                <a:ea typeface="+mn-ea"/>
                <a:cs typeface="+mn-cs"/>
              </a:rPr>
              <a:t> of each of the five induction programs. Collaborative group work is understood, fostered, and accepted as a part of the teaching culture in the five countries surveyed. There are shared experiences, shared practices, shared tools, and a shared language among all colleagues. And it is the function of the induction phase to engender this sense of group identity and treat new teachers as colleagues and cohorts. </a:t>
            </a:r>
          </a:p>
          <a:p>
            <a:endParaRPr lang="en-US" sz="1200" b="0" i="0" u="none" strike="noStrike" kern="1200" baseline="0" dirty="0" smtClean="0">
              <a:solidFill>
                <a:schemeClr val="tx1"/>
              </a:solidFill>
              <a:latin typeface="+mn-lt"/>
              <a:ea typeface="+mn-ea"/>
              <a:cs typeface="+mn-cs"/>
            </a:endParaRPr>
          </a:p>
          <a:p>
            <a:r>
              <a:rPr lang="fi-FI" sz="1200" b="0" i="0" u="none" strike="noStrike" kern="1200" baseline="0" dirty="0" smtClean="0">
                <a:solidFill>
                  <a:schemeClr val="tx1"/>
                </a:solidFill>
                <a:latin typeface="+mn-lt"/>
                <a:ea typeface="+mn-ea"/>
                <a:cs typeface="+mn-cs"/>
              </a:rPr>
              <a:t>Britton, E., Paine, L., Pimm, D., &amp; Raizen, S. (Eds.). (2003). </a:t>
            </a:r>
            <a:r>
              <a:rPr lang="fi-FI" sz="1200" b="0" i="1" u="none" strike="noStrike" kern="1200" baseline="0" dirty="0" smtClean="0">
                <a:solidFill>
                  <a:schemeClr val="tx1"/>
                </a:solidFill>
                <a:latin typeface="+mn-lt"/>
                <a:ea typeface="+mn-ea"/>
                <a:cs typeface="+mn-cs"/>
              </a:rPr>
              <a:t>Comprehensive </a:t>
            </a:r>
            <a:r>
              <a:rPr lang="en-US" sz="1200" b="0" i="1" u="none" strike="noStrike" kern="1200" baseline="0" dirty="0" smtClean="0">
                <a:solidFill>
                  <a:schemeClr val="tx1"/>
                </a:solidFill>
                <a:latin typeface="+mn-lt"/>
                <a:ea typeface="+mn-ea"/>
                <a:cs typeface="+mn-cs"/>
              </a:rPr>
              <a:t>teacher induction: Systems for early career learning. </a:t>
            </a:r>
            <a:r>
              <a:rPr lang="en-US" sz="1200" b="0" i="0" u="none" strike="noStrike" kern="1200" baseline="0" dirty="0" smtClean="0">
                <a:solidFill>
                  <a:schemeClr val="tx1"/>
                </a:solidFill>
                <a:latin typeface="+mn-lt"/>
                <a:ea typeface="+mn-ea"/>
                <a:cs typeface="+mn-cs"/>
              </a:rPr>
              <a:t>State: Kluwer Academic Publishers and WestEd.</a:t>
            </a:r>
            <a:endParaRPr lang="en-US" b="1" dirty="0"/>
          </a:p>
        </p:txBody>
      </p:sp>
      <p:sp>
        <p:nvSpPr>
          <p:cNvPr id="4" name="Slide Number Placeholder 3"/>
          <p:cNvSpPr>
            <a:spLocks noGrp="1"/>
          </p:cNvSpPr>
          <p:nvPr>
            <p:ph type="sldNum" sz="quarter" idx="10"/>
          </p:nvPr>
        </p:nvSpPr>
        <p:spPr/>
        <p:txBody>
          <a:bodyPr/>
          <a:lstStyle/>
          <a:p>
            <a:fld id="{BC34B663-8528-419C-BE48-D11DBB5CBFA7}" type="slidenum">
              <a:rPr lang="en-US" smtClean="0"/>
              <a:t>10</a:t>
            </a:fld>
            <a:endParaRPr lang="en-US"/>
          </a:p>
        </p:txBody>
      </p:sp>
    </p:spTree>
    <p:extLst>
      <p:ext uri="{BB962C8B-B14F-4D97-AF65-F5344CB8AC3E}">
        <p14:creationId xmlns:p14="http://schemas.microsoft.com/office/powerpoint/2010/main" val="190614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B3B87EF-1292-49D3-A00C-729EFD330AC6}" type="datetimeFigureOut">
              <a:rPr lang="en-US" smtClean="0"/>
              <a:t>9/23/2016</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2F0D35F-5A05-4AA9-A33B-2776BD3EC3AE}"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452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B87EF-1292-49D3-A00C-729EFD330AC6}"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36363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B87EF-1292-49D3-A00C-729EFD330AC6}"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280457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B87EF-1292-49D3-A00C-729EFD330AC6}"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157228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B3B87EF-1292-49D3-A00C-729EFD330AC6}" type="datetimeFigureOut">
              <a:rPr lang="en-US" smtClean="0"/>
              <a:t>9/23/2016</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2F0D35F-5A05-4AA9-A33B-2776BD3EC3AE}"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202488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3B87EF-1292-49D3-A00C-729EFD330AC6}"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348383882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B87EF-1292-49D3-A00C-729EFD330AC6}"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86598820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3B87EF-1292-49D3-A00C-729EFD330AC6}"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242569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B87EF-1292-49D3-A00C-729EFD330AC6}"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380486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B3B87EF-1292-49D3-A00C-729EFD330AC6}" type="datetimeFigureOut">
              <a:rPr lang="en-US" smtClean="0"/>
              <a:t>9/23/2016</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C2F0D35F-5A05-4AA9-A33B-2776BD3EC3AE}"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993584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B3B87EF-1292-49D3-A00C-729EFD330AC6}" type="datetimeFigureOut">
              <a:rPr lang="en-US" smtClean="0"/>
              <a:t>9/23/2016</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C2F0D35F-5A05-4AA9-A33B-2776BD3EC3AE}" type="slidenum">
              <a:rPr lang="en-US" smtClean="0"/>
              <a:t>‹#›</a:t>
            </a:fld>
            <a:endParaRPr lang="en-US"/>
          </a:p>
        </p:txBody>
      </p:sp>
    </p:spTree>
    <p:extLst>
      <p:ext uri="{BB962C8B-B14F-4D97-AF65-F5344CB8AC3E}">
        <p14:creationId xmlns:p14="http://schemas.microsoft.com/office/powerpoint/2010/main" val="375934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B3B87EF-1292-49D3-A00C-729EFD330AC6}" type="datetimeFigureOut">
              <a:rPr lang="en-US" smtClean="0"/>
              <a:t>9/23/2016</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2F0D35F-5A05-4AA9-A33B-2776BD3EC3AE}"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5451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Dgd-U0OHMAhUGWCYKHcuRBh8QjRwIBw&amp;url=http://cyridge.cfisd.net/&amp;psig=AFQjCNHNpwKBL_Evf_d8-LJLjHCzYdm0ow&amp;ust=1463592104118973" TargetMode="External"/><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s://swmymarionportal.marion.k12.fl.us/cur/K12AcaSer/Pages/Early%20Career%20Teachers.aspx"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Lindsey.Hampton@marion.k12.fl.u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hyperlink" Target="mailto:Logan.Johnson@marion.k12.fl.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349" y="1936884"/>
            <a:ext cx="10318418" cy="2441275"/>
          </a:xfrm>
        </p:spPr>
        <p:txBody>
          <a:bodyPr/>
          <a:lstStyle/>
          <a:p>
            <a:r>
              <a:rPr lang="en-US" sz="5400" b="1" cap="none" dirty="0" smtClean="0">
                <a:effectLst>
                  <a:outerShdw blurRad="38100" dist="38100" dir="2700000" algn="tl">
                    <a:srgbClr val="000000">
                      <a:alpha val="43137"/>
                    </a:srgbClr>
                  </a:outerShdw>
                </a:effectLst>
                <a:latin typeface="Modern No. 20" panose="02070704070505020303" pitchFamily="18" charset="0"/>
              </a:rPr>
              <a:t>Induction </a:t>
            </a:r>
            <a:br>
              <a:rPr lang="en-US" sz="5400" b="1" cap="none" dirty="0" smtClean="0">
                <a:effectLst>
                  <a:outerShdw blurRad="38100" dist="38100" dir="2700000" algn="tl">
                    <a:srgbClr val="000000">
                      <a:alpha val="43137"/>
                    </a:srgbClr>
                  </a:outerShdw>
                </a:effectLst>
                <a:latin typeface="Modern No. 20" panose="02070704070505020303" pitchFamily="18" charset="0"/>
              </a:rPr>
            </a:br>
            <a:r>
              <a:rPr lang="en-US" sz="5400" b="1" cap="none" dirty="0" smtClean="0">
                <a:effectLst>
                  <a:outerShdw blurRad="38100" dist="38100" dir="2700000" algn="tl">
                    <a:srgbClr val="000000">
                      <a:alpha val="43137"/>
                    </a:srgbClr>
                  </a:outerShdw>
                </a:effectLst>
                <a:latin typeface="Modern No. 20" panose="02070704070505020303" pitchFamily="18" charset="0"/>
              </a:rPr>
              <a:t>and</a:t>
            </a:r>
            <a:br>
              <a:rPr lang="en-US" sz="5400" b="1" cap="none" dirty="0" smtClean="0">
                <a:effectLst>
                  <a:outerShdw blurRad="38100" dist="38100" dir="2700000" algn="tl">
                    <a:srgbClr val="000000">
                      <a:alpha val="43137"/>
                    </a:srgbClr>
                  </a:outerShdw>
                </a:effectLst>
                <a:latin typeface="Modern No. 20" panose="02070704070505020303" pitchFamily="18" charset="0"/>
              </a:rPr>
            </a:br>
            <a:r>
              <a:rPr lang="en-US" sz="5400" b="1" cap="none" dirty="0" smtClean="0">
                <a:effectLst>
                  <a:outerShdw blurRad="38100" dist="38100" dir="2700000" algn="tl">
                    <a:srgbClr val="000000">
                      <a:alpha val="43137"/>
                    </a:srgbClr>
                  </a:outerShdw>
                </a:effectLst>
                <a:latin typeface="Modern No. 20" panose="02070704070505020303" pitchFamily="18" charset="0"/>
              </a:rPr>
              <a:t>Mentoring</a:t>
            </a:r>
            <a:endParaRPr lang="en-US" sz="5400" b="1" cap="none" dirty="0">
              <a:effectLst>
                <a:outerShdw blurRad="38100" dist="38100" dir="2700000" algn="tl">
                  <a:srgbClr val="000000">
                    <a:alpha val="43137"/>
                  </a:srgbClr>
                </a:outerShdw>
              </a:effectLst>
              <a:latin typeface="Modern No. 20" panose="02070704070505020303" pitchFamily="18" charset="0"/>
            </a:endParaRPr>
          </a:p>
        </p:txBody>
      </p:sp>
      <p:sp>
        <p:nvSpPr>
          <p:cNvPr id="6" name="Subtitle 5"/>
          <p:cNvSpPr>
            <a:spLocks noGrp="1"/>
          </p:cNvSpPr>
          <p:nvPr>
            <p:ph type="subTitle" idx="1"/>
          </p:nvPr>
        </p:nvSpPr>
        <p:spPr>
          <a:xfrm>
            <a:off x="1317812" y="6064624"/>
            <a:ext cx="10103955" cy="603063"/>
          </a:xfrm>
        </p:spPr>
        <p:txBody>
          <a:bodyPr>
            <a:noAutofit/>
          </a:bodyPr>
          <a:lstStyle/>
          <a:p>
            <a:r>
              <a:rPr lang="en-US" sz="2400" dirty="0" smtClean="0"/>
              <a:t>Florida Association of Staff Development</a:t>
            </a:r>
            <a:endParaRPr lang="en-US" sz="2400" dirty="0"/>
          </a:p>
        </p:txBody>
      </p:sp>
    </p:spTree>
    <p:extLst>
      <p:ext uri="{BB962C8B-B14F-4D97-AF65-F5344CB8AC3E}">
        <p14:creationId xmlns:p14="http://schemas.microsoft.com/office/powerpoint/2010/main" val="143390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cap="none" dirty="0" smtClean="0">
                <a:latin typeface="Modern No. 20" panose="02070704070505020303" pitchFamily="18" charset="0"/>
              </a:rPr>
              <a:t>What Is Induction?</a:t>
            </a:r>
            <a:endParaRPr lang="en-US" sz="5400" b="1" cap="none" dirty="0">
              <a:latin typeface="Modern No. 20" panose="02070704070505020303" pitchFamily="18" charset="0"/>
            </a:endParaRPr>
          </a:p>
        </p:txBody>
      </p:sp>
      <p:sp>
        <p:nvSpPr>
          <p:cNvPr id="3" name="Content Placeholder 2"/>
          <p:cNvSpPr>
            <a:spLocks noGrp="1"/>
          </p:cNvSpPr>
          <p:nvPr>
            <p:ph idx="1"/>
          </p:nvPr>
        </p:nvSpPr>
        <p:spPr>
          <a:xfrm>
            <a:off x="1251678" y="1600201"/>
            <a:ext cx="10178322" cy="3593591"/>
          </a:xfrm>
        </p:spPr>
        <p:txBody>
          <a:bodyPr>
            <a:normAutofit/>
          </a:bodyPr>
          <a:lstStyle/>
          <a:p>
            <a:pPr marL="0" indent="0">
              <a:buNone/>
            </a:pPr>
            <a:r>
              <a:rPr lang="en-US" sz="6000" b="1" dirty="0" smtClean="0">
                <a:solidFill>
                  <a:schemeClr val="accent1">
                    <a:lumMod val="75000"/>
                  </a:schemeClr>
                </a:solidFill>
                <a:effectLst>
                  <a:outerShdw blurRad="38100" dist="38100" dir="2700000" algn="tl">
                    <a:srgbClr val="000000">
                      <a:alpha val="43137"/>
                    </a:srgbClr>
                  </a:outerShdw>
                </a:effectLst>
              </a:rPr>
              <a:t>Comprehensive</a:t>
            </a:r>
          </a:p>
          <a:p>
            <a:pPr marL="0" indent="0">
              <a:buNone/>
            </a:pPr>
            <a:r>
              <a:rPr lang="en-US" sz="6000" b="1" dirty="0" smtClean="0">
                <a:solidFill>
                  <a:schemeClr val="accent1">
                    <a:lumMod val="75000"/>
                  </a:schemeClr>
                </a:solidFill>
                <a:effectLst>
                  <a:outerShdw blurRad="38100" dist="38100" dir="2700000" algn="tl">
                    <a:srgbClr val="000000">
                      <a:alpha val="43137"/>
                    </a:srgbClr>
                  </a:outerShdw>
                </a:effectLst>
              </a:rPr>
              <a:t>Professional Learning</a:t>
            </a:r>
          </a:p>
          <a:p>
            <a:pPr marL="0" indent="0">
              <a:buNone/>
            </a:pPr>
            <a:r>
              <a:rPr lang="en-US" sz="6000" b="1" dirty="0" smtClean="0">
                <a:solidFill>
                  <a:schemeClr val="accent1">
                    <a:lumMod val="75000"/>
                  </a:schemeClr>
                </a:solidFill>
                <a:effectLst>
                  <a:outerShdw blurRad="38100" dist="38100" dir="2700000" algn="tl">
                    <a:srgbClr val="000000">
                      <a:alpha val="43137"/>
                    </a:srgbClr>
                  </a:outerShdw>
                </a:effectLst>
              </a:rPr>
              <a:t>Collaboration </a:t>
            </a:r>
            <a:endParaRPr lang="en-US" sz="6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9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88275" y="559017"/>
            <a:ext cx="6905625" cy="149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8" name="Content Placeholder 7"/>
          <p:cNvGraphicFramePr>
            <a:graphicFrameLocks noGrp="1"/>
          </p:cNvGraphicFramePr>
          <p:nvPr>
            <p:ph idx="1"/>
            <p:extLst>
              <p:ext uri="{D42A27DB-BD31-4B8C-83A1-F6EECF244321}">
                <p14:modId xmlns:p14="http://schemas.microsoft.com/office/powerpoint/2010/main" val="3226246799"/>
              </p:ext>
            </p:extLst>
          </p:nvPr>
        </p:nvGraphicFramePr>
        <p:xfrm>
          <a:off x="2244575" y="2389632"/>
          <a:ext cx="8193024" cy="4023360"/>
        </p:xfrm>
        <a:graphic>
          <a:graphicData uri="http://schemas.openxmlformats.org/drawingml/2006/table">
            <a:tbl>
              <a:tblPr firstRow="1" bandRow="1">
                <a:tableStyleId>{5940675A-B579-460E-94D1-54222C63F5DA}</a:tableStyleId>
              </a:tblPr>
              <a:tblGrid>
                <a:gridCol w="4096512"/>
                <a:gridCol w="4096512"/>
              </a:tblGrid>
              <a:tr h="1969008">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endParaRPr lang="en-US" dirty="0"/>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r>
              <a:tr h="1969008">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c>
                  <a:txBody>
                    <a:bodyPr/>
                    <a:lstStyle/>
                    <a:p>
                      <a:endParaRPr lang="en-US" dirty="0"/>
                    </a:p>
                  </a:txBody>
                  <a:tcPr>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573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1678" y="624432"/>
            <a:ext cx="10178322" cy="1492132"/>
          </a:xfrm>
        </p:spPr>
        <p:txBody>
          <a:bodyPr>
            <a:noAutofit/>
          </a:bodyPr>
          <a:lstStyle/>
          <a:p>
            <a:pPr algn="ctr"/>
            <a:r>
              <a:rPr lang="en-US" sz="5400" b="1" cap="none" dirty="0" smtClean="0">
                <a:latin typeface="Modern No. 20" panose="02070704070505020303" pitchFamily="18" charset="0"/>
              </a:rPr>
              <a:t>Early Career Teachers</a:t>
            </a:r>
            <a:br>
              <a:rPr lang="en-US" sz="5400" b="1" cap="none" dirty="0" smtClean="0">
                <a:latin typeface="Modern No. 20" panose="02070704070505020303" pitchFamily="18" charset="0"/>
              </a:rPr>
            </a:br>
            <a:r>
              <a:rPr lang="en-US" sz="5400" b="1" cap="none" dirty="0" smtClean="0">
                <a:latin typeface="Modern No. 20" panose="02070704070505020303" pitchFamily="18" charset="0"/>
              </a:rPr>
              <a:t>Professional Development Plan</a:t>
            </a:r>
            <a:endParaRPr lang="en-US" sz="5400" b="1" cap="none" dirty="0">
              <a:latin typeface="Modern No. 20" panose="02070704070505020303"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3522" y="2454061"/>
            <a:ext cx="10034633" cy="3381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348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latin typeface="Modern No. 20" panose="02070704070505020303" pitchFamily="18" charset="0"/>
              </a:rPr>
              <a:t>Supporting &amp; Enhancing Educator Development (S.E.E.D.)</a:t>
            </a:r>
            <a:endParaRPr lang="en-US" sz="4400" b="1" cap="none" dirty="0">
              <a:latin typeface="Modern No. 20" panose="02070704070505020303" pitchFamily="18" charset="0"/>
            </a:endParaRPr>
          </a:p>
        </p:txBody>
      </p:sp>
      <p:sp>
        <p:nvSpPr>
          <p:cNvPr id="3" name="Content Placeholder 2"/>
          <p:cNvSpPr>
            <a:spLocks noGrp="1"/>
          </p:cNvSpPr>
          <p:nvPr>
            <p:ph idx="1"/>
          </p:nvPr>
        </p:nvSpPr>
        <p:spPr>
          <a:xfrm>
            <a:off x="1251678" y="2057401"/>
            <a:ext cx="10178322" cy="3593591"/>
          </a:xfrm>
        </p:spPr>
        <p:txBody>
          <a:bodyPr>
            <a:normAutofit/>
          </a:bodyPr>
          <a:lstStyle/>
          <a:p>
            <a:pPr marL="0" indent="0">
              <a:buNone/>
            </a:pPr>
            <a:r>
              <a:rPr lang="en-US" sz="2800" dirty="0"/>
              <a:t>“The vision for Marion County Public Schools’ New Educator program is to acclimate new educators to the profession, using Danielson’s framework as a guide to develop mentorships and professional development opportunities that will ensure our educators not only meet the criteria of the framework for positive evaluations, but guarantee that our students are encountering the best teaching possible every day.”</a:t>
            </a:r>
          </a:p>
        </p:txBody>
      </p:sp>
      <p:pic>
        <p:nvPicPr>
          <p:cNvPr id="2052" name="Picture 4" descr="Image result for high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179" y="2514600"/>
            <a:ext cx="3880315" cy="712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0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Modern No. 20" panose="02070704070505020303" pitchFamily="18" charset="0"/>
              </a:rPr>
              <a:t>S.E.E.D. UNIVERSITY</a:t>
            </a:r>
            <a:endParaRPr lang="en-US" sz="5400" b="1" dirty="0">
              <a:latin typeface="Modern No. 20" panose="02070704070505020303" pitchFamily="18" charset="0"/>
            </a:endParaRPr>
          </a:p>
        </p:txBody>
      </p:sp>
      <p:pic>
        <p:nvPicPr>
          <p:cNvPr id="4" name="Picture 3"/>
          <p:cNvPicPr>
            <a:picLocks noChangeAspect="1"/>
          </p:cNvPicPr>
          <p:nvPr/>
        </p:nvPicPr>
        <p:blipFill>
          <a:blip r:embed="rId3"/>
          <a:stretch>
            <a:fillRect/>
          </a:stretch>
        </p:blipFill>
        <p:spPr>
          <a:xfrm>
            <a:off x="6490631" y="1361641"/>
            <a:ext cx="4480560" cy="5276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1522309" y="1361642"/>
            <a:ext cx="4509513" cy="5276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3604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cap="none" dirty="0" smtClean="0">
                <a:latin typeface="Modern No. 20" panose="02070704070505020303" pitchFamily="18" charset="0"/>
              </a:rPr>
              <a:t>Marion County Instructional Evaluation System (MCIES) Rubric</a:t>
            </a:r>
            <a:endParaRPr lang="en-US" b="1" cap="none" dirty="0">
              <a:latin typeface="Modern No. 20" panose="02070704070505020303" pitchFamily="18" charset="0"/>
            </a:endParaRPr>
          </a:p>
        </p:txBody>
      </p:sp>
      <p:pic>
        <p:nvPicPr>
          <p:cNvPr id="5" name="Picture 4"/>
          <p:cNvPicPr>
            <a:picLocks noChangeAspect="1"/>
          </p:cNvPicPr>
          <p:nvPr/>
        </p:nvPicPr>
        <p:blipFill>
          <a:blip r:embed="rId3"/>
          <a:stretch>
            <a:fillRect/>
          </a:stretch>
        </p:blipFill>
        <p:spPr>
          <a:xfrm>
            <a:off x="1963821" y="2162061"/>
            <a:ext cx="8754035" cy="4349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7242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Modern No. 20" panose="02070704070505020303" pitchFamily="18" charset="0"/>
              </a:rPr>
              <a:t>MCPS Induction Program</a:t>
            </a:r>
            <a:endParaRPr lang="en-US" b="1" cap="none" dirty="0">
              <a:latin typeface="Modern No. 20" panose="02070704070505020303" pitchFamily="18" charset="0"/>
            </a:endParaRPr>
          </a:p>
        </p:txBody>
      </p:sp>
      <p:pic>
        <p:nvPicPr>
          <p:cNvPr id="5" name="Picture 4"/>
          <p:cNvPicPr>
            <a:picLocks noChangeAspect="1"/>
          </p:cNvPicPr>
          <p:nvPr/>
        </p:nvPicPr>
        <p:blipFill>
          <a:blip r:embed="rId3"/>
          <a:stretch>
            <a:fillRect/>
          </a:stretch>
        </p:blipFill>
        <p:spPr>
          <a:xfrm>
            <a:off x="1828800" y="1378707"/>
            <a:ext cx="4072128" cy="5306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6405772" y="1378707"/>
            <a:ext cx="4018236" cy="5292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2180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esearch ba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288" y="1404004"/>
            <a:ext cx="8035735" cy="468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b="1" cap="none" dirty="0">
                <a:latin typeface="Modern No. 20" panose="02070704070505020303" pitchFamily="18" charset="0"/>
              </a:rPr>
              <a:t>MCPS Induction Program</a:t>
            </a:r>
            <a:endParaRPr lang="en-US" dirty="0"/>
          </a:p>
        </p:txBody>
      </p:sp>
    </p:spTree>
    <p:extLst>
      <p:ext uri="{BB962C8B-B14F-4D97-AF65-F5344CB8AC3E}">
        <p14:creationId xmlns:p14="http://schemas.microsoft.com/office/powerpoint/2010/main" val="2619236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smtClean="0">
                <a:latin typeface="Modern No. 20" panose="02070704070505020303" pitchFamily="18" charset="0"/>
              </a:rPr>
              <a:t>MCPS Educator Induction: </a:t>
            </a:r>
            <a:r>
              <a:rPr lang="en-US" sz="6000" b="1" cap="none" dirty="0" smtClean="0">
                <a:latin typeface="Modern No. 20" panose="02070704070505020303" pitchFamily="18" charset="0"/>
              </a:rPr>
              <a:t/>
            </a:r>
            <a:br>
              <a:rPr lang="en-US" sz="6000" b="1" cap="none" dirty="0" smtClean="0">
                <a:latin typeface="Modern No. 20" panose="02070704070505020303" pitchFamily="18" charset="0"/>
              </a:rPr>
            </a:br>
            <a:r>
              <a:rPr lang="en-US" sz="4400" b="1" cap="none" dirty="0" smtClean="0">
                <a:latin typeface="Modern No. 20" panose="02070704070505020303" pitchFamily="18" charset="0"/>
              </a:rPr>
              <a:t>Peer Teachers </a:t>
            </a:r>
            <a:endParaRPr lang="en-US" sz="4400" b="1" cap="none" dirty="0">
              <a:latin typeface="Modern No. 20" panose="02070704070505020303" pitchFamily="18" charset="0"/>
            </a:endParaRPr>
          </a:p>
        </p:txBody>
      </p:sp>
      <p:sp>
        <p:nvSpPr>
          <p:cNvPr id="3" name="Content Placeholder 2"/>
          <p:cNvSpPr>
            <a:spLocks noGrp="1"/>
          </p:cNvSpPr>
          <p:nvPr>
            <p:ph idx="1"/>
          </p:nvPr>
        </p:nvSpPr>
        <p:spPr>
          <a:xfrm>
            <a:off x="1251678" y="1874517"/>
            <a:ext cx="10178322" cy="3593591"/>
          </a:xfrm>
        </p:spPr>
        <p:txBody>
          <a:bodyPr>
            <a:normAutofit/>
          </a:bodyPr>
          <a:lstStyle/>
          <a:p>
            <a:r>
              <a:rPr lang="en-US" sz="2800" dirty="0"/>
              <a:t>A peer teacher is an experienced teacher who holds a valid regular certificate and teaches at the same level, in the same subject area or the same service area as the beginning teacher. </a:t>
            </a:r>
          </a:p>
          <a:p>
            <a:endParaRPr lang="en-US" sz="1600" dirty="0"/>
          </a:p>
          <a:p>
            <a:r>
              <a:rPr lang="en-US" sz="2800" dirty="0"/>
              <a:t>This teacher shall possess the special knowledge and competencies needed to </a:t>
            </a:r>
            <a:r>
              <a:rPr lang="en-US" sz="2800" b="1" u="sng" dirty="0">
                <a:solidFill>
                  <a:schemeClr val="accent1"/>
                </a:solidFill>
              </a:rPr>
              <a:t>provide adequate support for the development of beginning teachers</a:t>
            </a:r>
            <a:r>
              <a:rPr lang="en-US" sz="2800" dirty="0">
                <a:solidFill>
                  <a:schemeClr val="accent1"/>
                </a:solidFill>
              </a:rPr>
              <a:t>.</a:t>
            </a:r>
          </a:p>
        </p:txBody>
      </p:sp>
    </p:spTree>
    <p:extLst>
      <p:ext uri="{BB962C8B-B14F-4D97-AF65-F5344CB8AC3E}">
        <p14:creationId xmlns:p14="http://schemas.microsoft.com/office/powerpoint/2010/main" val="2730674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508" y="922110"/>
            <a:ext cx="4739764" cy="501675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8000" b="1" cap="none" spc="0" dirty="0" smtClean="0">
                <a:ln w="0"/>
                <a:solidFill>
                  <a:schemeClr val="tx1"/>
                </a:solidFill>
                <a:effectLst>
                  <a:outerShdw blurRad="38100" dist="19050" dir="2700000" algn="tl" rotWithShape="0">
                    <a:schemeClr val="dk1">
                      <a:alpha val="40000"/>
                    </a:schemeClr>
                  </a:outerShdw>
                </a:effectLst>
                <a:latin typeface="Modern No. 20" panose="02070704070505020303" pitchFamily="18" charset="0"/>
              </a:rPr>
              <a:t>MCPS Induction </a:t>
            </a:r>
          </a:p>
          <a:p>
            <a:pPr algn="ctr"/>
            <a:r>
              <a:rPr lang="en-US" sz="8000" b="1" cap="none" spc="0" dirty="0" smtClean="0">
                <a:ln w="0"/>
                <a:solidFill>
                  <a:schemeClr val="tx1"/>
                </a:solidFill>
                <a:effectLst>
                  <a:outerShdw blurRad="38100" dist="19050" dir="2700000" algn="tl" rotWithShape="0">
                    <a:schemeClr val="dk1">
                      <a:alpha val="40000"/>
                    </a:schemeClr>
                  </a:outerShdw>
                </a:effectLst>
                <a:latin typeface="Modern No. 20" panose="02070704070505020303" pitchFamily="18" charset="0"/>
              </a:rPr>
              <a:t>S.E.E.D. Handbook</a:t>
            </a:r>
            <a:endParaRPr lang="en-US" sz="8000" b="1" cap="none" spc="0" dirty="0">
              <a:ln w="0"/>
              <a:solidFill>
                <a:schemeClr val="tx1"/>
              </a:solidFill>
              <a:effectLst>
                <a:outerShdw blurRad="38100" dist="19050" dir="2700000" algn="tl" rotWithShape="0">
                  <a:schemeClr val="dk1">
                    <a:alpha val="40000"/>
                  </a:schemeClr>
                </a:outerShdw>
              </a:effectLst>
              <a:latin typeface="Modern No. 20" panose="02070704070505020303" pitchFamily="18" charset="0"/>
            </a:endParaRPr>
          </a:p>
        </p:txBody>
      </p:sp>
      <p:pic>
        <p:nvPicPr>
          <p:cNvPr id="5" name="Picture 4"/>
          <p:cNvPicPr>
            <a:picLocks noChangeAspect="1"/>
          </p:cNvPicPr>
          <p:nvPr/>
        </p:nvPicPr>
        <p:blipFill>
          <a:blip r:embed="rId3"/>
          <a:stretch>
            <a:fillRect/>
          </a:stretch>
        </p:blipFill>
        <p:spPr>
          <a:xfrm>
            <a:off x="6466240" y="304048"/>
            <a:ext cx="4824999" cy="6252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095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30" y="1073888"/>
            <a:ext cx="7328838" cy="4064627"/>
          </a:xfrm>
        </p:spPr>
        <p:txBody>
          <a:bodyPr>
            <a:normAutofit/>
          </a:bodyPr>
          <a:lstStyle/>
          <a:p>
            <a:r>
              <a:rPr lang="en-US" sz="5400" b="1" cap="none" dirty="0" smtClean="0">
                <a:latin typeface="Modern No. 20" panose="02070704070505020303" pitchFamily="18" charset="0"/>
              </a:rPr>
              <a:t>Logan and Lindsey</a:t>
            </a:r>
            <a:endParaRPr lang="en-US" sz="5400" b="1" cap="none" dirty="0">
              <a:latin typeface="Modern No. 20" panose="02070704070505020303" pitchFamily="18" charset="0"/>
            </a:endParaRPr>
          </a:p>
        </p:txBody>
      </p:sp>
      <p:sp>
        <p:nvSpPr>
          <p:cNvPr id="5" name="Text Placeholder 4"/>
          <p:cNvSpPr>
            <a:spLocks noGrp="1"/>
          </p:cNvSpPr>
          <p:nvPr>
            <p:ph type="body" idx="1"/>
          </p:nvPr>
        </p:nvSpPr>
        <p:spPr>
          <a:xfrm>
            <a:off x="3242929" y="5159781"/>
            <a:ext cx="7876520" cy="951135"/>
          </a:xfrm>
        </p:spPr>
        <p:txBody>
          <a:bodyPr>
            <a:noAutofit/>
          </a:bodyPr>
          <a:lstStyle/>
          <a:p>
            <a:r>
              <a:rPr lang="en-US" sz="3600" cap="none" dirty="0">
                <a:latin typeface="Modern No. 20" panose="02070704070505020303" pitchFamily="18" charset="0"/>
              </a:rPr>
              <a:t>MCPS </a:t>
            </a:r>
            <a:r>
              <a:rPr lang="en-US" sz="3600" cap="none" dirty="0" smtClean="0">
                <a:latin typeface="Modern No. 20" panose="02070704070505020303" pitchFamily="18" charset="0"/>
              </a:rPr>
              <a:t>Induction Team</a:t>
            </a:r>
            <a:endParaRPr lang="en-US" sz="3600" dirty="0"/>
          </a:p>
        </p:txBody>
      </p:sp>
      <p:pic>
        <p:nvPicPr>
          <p:cNvPr id="6" name="Picture 5"/>
          <p:cNvPicPr>
            <a:picLocks noChangeAspect="1"/>
          </p:cNvPicPr>
          <p:nvPr/>
        </p:nvPicPr>
        <p:blipFill>
          <a:blip r:embed="rId3"/>
          <a:stretch>
            <a:fillRect/>
          </a:stretch>
        </p:blipFill>
        <p:spPr>
          <a:xfrm>
            <a:off x="3242930" y="1073888"/>
            <a:ext cx="7979198" cy="268922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862" y="5734399"/>
            <a:ext cx="2197011" cy="873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8033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73808" y="510989"/>
            <a:ext cx="7902265" cy="5849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278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latin typeface="Modern No. 20" panose="02070704070505020303" pitchFamily="18" charset="0"/>
              </a:rPr>
              <a:t>Induction Levels </a:t>
            </a:r>
            <a:endParaRPr lang="en-US" b="1" cap="none" dirty="0">
              <a:latin typeface="Modern No. 20" panose="02070704070505020303" pitchFamily="18" charset="0"/>
            </a:endParaRPr>
          </a:p>
        </p:txBody>
      </p:sp>
      <p:sp>
        <p:nvSpPr>
          <p:cNvPr id="3" name="Content Placeholder 2"/>
          <p:cNvSpPr>
            <a:spLocks noGrp="1"/>
          </p:cNvSpPr>
          <p:nvPr>
            <p:ph idx="1"/>
          </p:nvPr>
        </p:nvSpPr>
        <p:spPr>
          <a:xfrm>
            <a:off x="1251678" y="1358154"/>
            <a:ext cx="5862917" cy="3593591"/>
          </a:xfrm>
        </p:spPr>
        <p:txBody>
          <a:bodyPr>
            <a:noAutofit/>
          </a:bodyPr>
          <a:lstStyle/>
          <a:p>
            <a:pPr marL="0" indent="0">
              <a:buNone/>
            </a:pPr>
            <a:r>
              <a:rPr lang="en-US" sz="2400" dirty="0"/>
              <a:t>Level 1:  Orientation Activities </a:t>
            </a:r>
          </a:p>
          <a:p>
            <a:pPr marL="457200" lvl="1" indent="0">
              <a:buNone/>
            </a:pPr>
            <a:r>
              <a:rPr lang="en-US" dirty="0"/>
              <a:t>Activities that help to orient the new educator to the school and district. Types and formats of activities vary. </a:t>
            </a:r>
          </a:p>
          <a:p>
            <a:pPr marL="0" indent="0">
              <a:buNone/>
            </a:pPr>
            <a:r>
              <a:rPr lang="en-US" sz="2400" dirty="0"/>
              <a:t>Level 2: Mentoring Activities</a:t>
            </a:r>
          </a:p>
          <a:p>
            <a:pPr marL="457200" lvl="1" indent="0">
              <a:buNone/>
            </a:pPr>
            <a:r>
              <a:rPr lang="en-US" dirty="0"/>
              <a:t>Activities are those designed to be done with the new educator’s assigned mentor, who is chosen based on the mentor guidelines. </a:t>
            </a:r>
          </a:p>
          <a:p>
            <a:pPr marL="457200" lvl="1" indent="0">
              <a:buNone/>
            </a:pPr>
            <a:r>
              <a:rPr lang="en-US" dirty="0"/>
              <a:t>Mentor activities must be logged on a log sheet and total 30 hours of professional development.</a:t>
            </a:r>
          </a:p>
          <a:p>
            <a:pPr marL="0" indent="0">
              <a:buNone/>
            </a:pPr>
            <a:r>
              <a:rPr lang="en-US" sz="2400" dirty="0"/>
              <a:t>Level 3: Professional Growth Activities</a:t>
            </a:r>
          </a:p>
          <a:p>
            <a:pPr marL="457200" lvl="1" indent="0">
              <a:buNone/>
            </a:pPr>
            <a:r>
              <a:rPr lang="en-US" dirty="0"/>
              <a:t>Activities are intended as opportunities for professional development beyond mentoring that the new educator, mentor, or both together can attend to enhance practice and promote continuous improvement.</a:t>
            </a:r>
          </a:p>
        </p:txBody>
      </p:sp>
      <p:pic>
        <p:nvPicPr>
          <p:cNvPr id="4" name="Picture 3"/>
          <p:cNvPicPr>
            <a:picLocks noChangeAspect="1"/>
          </p:cNvPicPr>
          <p:nvPr/>
        </p:nvPicPr>
        <p:blipFill>
          <a:blip r:embed="rId3"/>
          <a:stretch>
            <a:fillRect/>
          </a:stretch>
        </p:blipFill>
        <p:spPr>
          <a:xfrm>
            <a:off x="7385575" y="1020875"/>
            <a:ext cx="4044425" cy="5194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8568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smtClean="0">
                <a:latin typeface="Modern No. 20" panose="02070704070505020303" pitchFamily="18" charset="0"/>
              </a:rPr>
              <a:t>MCPS Educator Induction: </a:t>
            </a:r>
            <a:r>
              <a:rPr lang="en-US" sz="6000" b="1" cap="none" dirty="0" smtClean="0">
                <a:latin typeface="Modern No. 20" panose="02070704070505020303" pitchFamily="18" charset="0"/>
              </a:rPr>
              <a:t/>
            </a:r>
            <a:br>
              <a:rPr lang="en-US" sz="6000" b="1" cap="none" dirty="0" smtClean="0">
                <a:latin typeface="Modern No. 20" panose="02070704070505020303" pitchFamily="18" charset="0"/>
              </a:rPr>
            </a:br>
            <a:r>
              <a:rPr lang="en-US" sz="4400" b="1" cap="none" dirty="0" smtClean="0">
                <a:latin typeface="Modern No. 20" panose="02070704070505020303" pitchFamily="18" charset="0"/>
              </a:rPr>
              <a:t>Peer Teachers </a:t>
            </a:r>
            <a:endParaRPr lang="en-US" sz="6000" b="1" cap="none" dirty="0">
              <a:latin typeface="Modern No. 20" panose="02070704070505020303" pitchFamily="18" charset="0"/>
            </a:endParaRPr>
          </a:p>
        </p:txBody>
      </p:sp>
      <p:sp>
        <p:nvSpPr>
          <p:cNvPr id="3" name="Content Placeholder 2"/>
          <p:cNvSpPr>
            <a:spLocks noGrp="1"/>
          </p:cNvSpPr>
          <p:nvPr>
            <p:ph idx="1"/>
          </p:nvPr>
        </p:nvSpPr>
        <p:spPr>
          <a:xfrm>
            <a:off x="1251678" y="1686258"/>
            <a:ext cx="10070745" cy="4512836"/>
          </a:xfrm>
        </p:spPr>
        <p:txBody>
          <a:bodyPr>
            <a:noAutofit/>
          </a:bodyPr>
          <a:lstStyle/>
          <a:p>
            <a:pPr marL="0" indent="0">
              <a:buNone/>
            </a:pPr>
            <a:r>
              <a:rPr lang="en-US" sz="2800" b="1" dirty="0">
                <a:solidFill>
                  <a:schemeClr val="accent1">
                    <a:lumMod val="75000"/>
                  </a:schemeClr>
                </a:solidFill>
              </a:rPr>
              <a:t>Responsibilities of Peer </a:t>
            </a:r>
            <a:r>
              <a:rPr lang="en-US" sz="2800" b="1" dirty="0" smtClean="0">
                <a:solidFill>
                  <a:schemeClr val="accent1">
                    <a:lumMod val="75000"/>
                  </a:schemeClr>
                </a:solidFill>
              </a:rPr>
              <a:t>Teacher</a:t>
            </a:r>
            <a:endParaRPr lang="en-US" sz="2800" b="1" dirty="0">
              <a:solidFill>
                <a:schemeClr val="accent1">
                  <a:lumMod val="75000"/>
                </a:schemeClr>
              </a:solidFill>
            </a:endParaRPr>
          </a:p>
          <a:p>
            <a:pPr lvl="1">
              <a:buFont typeface="Arial" panose="020B0604020202020204" pitchFamily="34" charset="0"/>
              <a:buChar char="•"/>
            </a:pPr>
            <a:r>
              <a:rPr lang="en-US" sz="2400" dirty="0">
                <a:solidFill>
                  <a:schemeClr val="tx1"/>
                </a:solidFill>
              </a:rPr>
              <a:t>Maintain Peer / Beginning Teacher Time Log – document 30 hours minimum of mentoring hours logged </a:t>
            </a:r>
            <a:r>
              <a:rPr lang="en-US" sz="2000" b="1" u="sng" dirty="0">
                <a:solidFill>
                  <a:schemeClr val="tx1"/>
                </a:solidFill>
              </a:rPr>
              <a:t>OFF-CONTRACT</a:t>
            </a:r>
            <a:r>
              <a:rPr lang="en-US" sz="2000" dirty="0">
                <a:solidFill>
                  <a:schemeClr val="tx1"/>
                </a:solidFill>
              </a:rPr>
              <a:t> </a:t>
            </a:r>
            <a:r>
              <a:rPr lang="en-US" sz="2400" dirty="0">
                <a:solidFill>
                  <a:schemeClr val="tx1"/>
                </a:solidFill>
              </a:rPr>
              <a:t>time</a:t>
            </a:r>
            <a:r>
              <a:rPr lang="en-US" sz="2400" dirty="0" smtClean="0">
                <a:solidFill>
                  <a:schemeClr val="tx1"/>
                </a:solidFill>
              </a:rPr>
              <a:t>.</a:t>
            </a:r>
            <a:endParaRPr lang="en-US" sz="2400" dirty="0">
              <a:solidFill>
                <a:schemeClr val="tx1"/>
              </a:solidFill>
            </a:endParaRPr>
          </a:p>
          <a:p>
            <a:pPr lvl="1">
              <a:buFont typeface="Arial" panose="020B0604020202020204" pitchFamily="34" charset="0"/>
              <a:buChar char="•"/>
            </a:pPr>
            <a:r>
              <a:rPr lang="en-US" sz="2400" dirty="0">
                <a:solidFill>
                  <a:schemeClr val="tx1"/>
                </a:solidFill>
              </a:rPr>
              <a:t>Attend 6 hours of Peer Teacher Mentor </a:t>
            </a:r>
            <a:r>
              <a:rPr lang="en-US" sz="2400" dirty="0" smtClean="0">
                <a:solidFill>
                  <a:schemeClr val="tx1"/>
                </a:solidFill>
              </a:rPr>
              <a:t>Training</a:t>
            </a:r>
            <a:endParaRPr lang="en-US" sz="2400" dirty="0">
              <a:solidFill>
                <a:schemeClr val="tx1"/>
              </a:solidFill>
            </a:endParaRPr>
          </a:p>
        </p:txBody>
      </p:sp>
      <p:pic>
        <p:nvPicPr>
          <p:cNvPr id="5" name="Picture 4"/>
          <p:cNvPicPr>
            <a:picLocks noChangeAspect="1"/>
          </p:cNvPicPr>
          <p:nvPr/>
        </p:nvPicPr>
        <p:blipFill>
          <a:blip r:embed="rId3"/>
          <a:stretch>
            <a:fillRect/>
          </a:stretch>
        </p:blipFill>
        <p:spPr>
          <a:xfrm>
            <a:off x="1359147" y="2266118"/>
            <a:ext cx="9963276" cy="4322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7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cap="none" dirty="0" smtClean="0">
                <a:latin typeface="Modern No. 20" panose="02070704070505020303" pitchFamily="18" charset="0"/>
              </a:rPr>
              <a:t>Think-Ink-Pair-Share:</a:t>
            </a:r>
            <a:br>
              <a:rPr lang="en-US" b="1" cap="none" dirty="0" smtClean="0">
                <a:latin typeface="Modern No. 20" panose="02070704070505020303" pitchFamily="18" charset="0"/>
              </a:rPr>
            </a:br>
            <a:r>
              <a:rPr lang="en-US" sz="4800" cap="none" dirty="0" smtClean="0">
                <a:solidFill>
                  <a:srgbClr val="FF33CC"/>
                </a:solidFill>
                <a:latin typeface="Modern No. 20" panose="02070704070505020303" pitchFamily="18" charset="0"/>
              </a:rPr>
              <a:t>Aha's!</a:t>
            </a:r>
            <a:r>
              <a:rPr lang="en-US" sz="4800" cap="none" dirty="0" smtClean="0">
                <a:latin typeface="Modern No. 20" panose="02070704070505020303" pitchFamily="18" charset="0"/>
              </a:rPr>
              <a:t> &amp; </a:t>
            </a:r>
            <a:r>
              <a:rPr lang="en-US" sz="4800" cap="none" dirty="0" smtClean="0">
                <a:solidFill>
                  <a:srgbClr val="0176B1"/>
                </a:solidFill>
                <a:latin typeface="Modern No. 20" panose="02070704070505020303" pitchFamily="18" charset="0"/>
              </a:rPr>
              <a:t>Huh's?</a:t>
            </a:r>
            <a:endParaRPr lang="en-US" sz="4800" cap="none" dirty="0">
              <a:solidFill>
                <a:srgbClr val="0176B1"/>
              </a:solidFill>
              <a:latin typeface="Modern No. 20" panose="02070704070505020303" pitchFamily="18" charset="0"/>
            </a:endParaRPr>
          </a:p>
        </p:txBody>
      </p:sp>
      <p:sp>
        <p:nvSpPr>
          <p:cNvPr id="6" name="TextBox 5"/>
          <p:cNvSpPr txBox="1"/>
          <p:nvPr/>
        </p:nvSpPr>
        <p:spPr>
          <a:xfrm>
            <a:off x="1062319" y="1987056"/>
            <a:ext cx="5540188" cy="4708981"/>
          </a:xfrm>
          <a:prstGeom prst="rect">
            <a:avLst/>
          </a:prstGeom>
          <a:noFill/>
        </p:spPr>
        <p:txBody>
          <a:bodyPr wrap="square" rtlCol="0">
            <a:spAutoFit/>
          </a:bodyPr>
          <a:lstStyle/>
          <a:p>
            <a:pPr algn="ctr"/>
            <a:r>
              <a:rPr lang="en-US" sz="2400" b="1" dirty="0" smtClean="0"/>
              <a:t>Think &amp; Ink:  </a:t>
            </a:r>
          </a:p>
          <a:p>
            <a:pPr algn="ctr"/>
            <a:r>
              <a:rPr lang="en-US" sz="2200" dirty="0" smtClean="0"/>
              <a:t>Record at least one Aha! &amp; one Huh? on sticky notes (one sticky note per thought)</a:t>
            </a:r>
          </a:p>
          <a:p>
            <a:pPr algn="ctr"/>
            <a:endParaRPr lang="en-US" sz="1400" dirty="0"/>
          </a:p>
          <a:p>
            <a:pPr algn="ctr"/>
            <a:r>
              <a:rPr lang="en-US" sz="2400" b="1" dirty="0" smtClean="0"/>
              <a:t>Pair:  </a:t>
            </a:r>
          </a:p>
          <a:p>
            <a:pPr algn="ctr"/>
            <a:r>
              <a:rPr lang="en-US" sz="2200" dirty="0" smtClean="0"/>
              <a:t>Find a </a:t>
            </a:r>
            <a:r>
              <a:rPr lang="en-US" sz="2200" b="1" u="sng" dirty="0" smtClean="0"/>
              <a:t>new</a:t>
            </a:r>
            <a:r>
              <a:rPr lang="en-US" sz="2200" dirty="0" smtClean="0"/>
              <a:t> partner. </a:t>
            </a:r>
          </a:p>
          <a:p>
            <a:pPr algn="ctr"/>
            <a:endParaRPr lang="en-US" sz="1400" dirty="0"/>
          </a:p>
          <a:p>
            <a:pPr algn="ctr"/>
            <a:r>
              <a:rPr lang="en-US" sz="2400" b="1" dirty="0" smtClean="0"/>
              <a:t>Share: </a:t>
            </a:r>
          </a:p>
          <a:p>
            <a:pPr algn="ctr"/>
            <a:r>
              <a:rPr lang="en-US" sz="2200" dirty="0" smtClean="0"/>
              <a:t>Discuss your </a:t>
            </a:r>
            <a:r>
              <a:rPr lang="en-US" sz="2200" b="1" dirty="0" smtClean="0">
                <a:solidFill>
                  <a:srgbClr val="FF33CC"/>
                </a:solidFill>
              </a:rPr>
              <a:t>Aha’s</a:t>
            </a:r>
            <a:r>
              <a:rPr lang="en-US" sz="2200" dirty="0" smtClean="0"/>
              <a:t> first. Then share your </a:t>
            </a:r>
            <a:r>
              <a:rPr lang="en-US" sz="2200" b="1" dirty="0" smtClean="0">
                <a:solidFill>
                  <a:srgbClr val="0176B1"/>
                </a:solidFill>
              </a:rPr>
              <a:t>Huh’s</a:t>
            </a:r>
            <a:r>
              <a:rPr lang="en-US" sz="2200" dirty="0" smtClean="0"/>
              <a:t>. Thank your partner for their sharing. </a:t>
            </a:r>
          </a:p>
          <a:p>
            <a:pPr algn="ctr"/>
            <a:endParaRPr lang="en-US" dirty="0"/>
          </a:p>
          <a:p>
            <a:pPr algn="ctr"/>
            <a:r>
              <a:rPr lang="en-US" sz="2400" b="1" dirty="0" smtClean="0"/>
              <a:t>Post your sticky notes on the corresponding poster and return to your seats. </a:t>
            </a:r>
            <a:endParaRPr lang="en-US" sz="2400" b="1" dirty="0"/>
          </a:p>
        </p:txBody>
      </p:sp>
      <p:pic>
        <p:nvPicPr>
          <p:cNvPr id="2050" name="Picture 2" descr="Image result for think ink pair 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1092">
            <a:off x="7119246" y="1894522"/>
            <a:ext cx="4218527" cy="3348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65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234468"/>
            <a:ext cx="10178322" cy="1492132"/>
          </a:xfrm>
        </p:spPr>
        <p:txBody>
          <a:bodyPr>
            <a:normAutofit/>
          </a:bodyPr>
          <a:lstStyle/>
          <a:p>
            <a:r>
              <a:rPr lang="en-US" sz="5400" b="1" cap="none" dirty="0" smtClean="0">
                <a:effectLst>
                  <a:outerShdw blurRad="38100" dist="38100" dir="2700000" algn="tl">
                    <a:srgbClr val="000000">
                      <a:alpha val="43137"/>
                    </a:srgbClr>
                  </a:outerShdw>
                </a:effectLst>
                <a:latin typeface="Modern No. 20" panose="02070704070505020303" pitchFamily="18" charset="0"/>
              </a:rPr>
              <a:t>New Teacher Orientation</a:t>
            </a:r>
            <a:endParaRPr lang="en-US" sz="5400" b="1" cap="none" dirty="0">
              <a:effectLst>
                <a:outerShdw blurRad="38100" dist="38100" dir="2700000" algn="tl">
                  <a:srgbClr val="000000">
                    <a:alpha val="43137"/>
                  </a:srgbClr>
                </a:outerShdw>
              </a:effectLst>
              <a:latin typeface="Modern No. 20" panose="02070704070505020303" pitchFamily="18" charset="0"/>
            </a:endParaRPr>
          </a:p>
        </p:txBody>
      </p:sp>
      <p:pic>
        <p:nvPicPr>
          <p:cNvPr id="3" name="Picture 2"/>
          <p:cNvPicPr>
            <a:picLocks noChangeAspect="1"/>
          </p:cNvPicPr>
          <p:nvPr/>
        </p:nvPicPr>
        <p:blipFill>
          <a:blip r:embed="rId3"/>
          <a:stretch>
            <a:fillRect/>
          </a:stretch>
        </p:blipFill>
        <p:spPr>
          <a:xfrm>
            <a:off x="2045913" y="1266544"/>
            <a:ext cx="4158171" cy="5394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6647889" y="1266544"/>
            <a:ext cx="4144566" cy="5394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5169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8" y="126353"/>
            <a:ext cx="10178322" cy="1492132"/>
          </a:xfrm>
        </p:spPr>
        <p:txBody>
          <a:bodyPr>
            <a:noAutofit/>
          </a:bodyPr>
          <a:lstStyle/>
          <a:p>
            <a:pPr algn="ctr"/>
            <a:r>
              <a:rPr lang="en-US" sz="11500" b="1" dirty="0" smtClean="0">
                <a:solidFill>
                  <a:srgbClr val="002060"/>
                </a:solidFill>
                <a:latin typeface="Modern No. 20" panose="02070704070505020303" pitchFamily="18" charset="0"/>
              </a:rPr>
              <a:t>#goteach</a:t>
            </a:r>
            <a:endParaRPr lang="en-US" sz="11500" b="1" dirty="0">
              <a:solidFill>
                <a:srgbClr val="002060"/>
              </a:solidFill>
              <a:latin typeface="Modern No. 20" panose="02070704070505020303" pitchFamily="18" charset="0"/>
            </a:endParaRPr>
          </a:p>
        </p:txBody>
      </p:sp>
      <p:pic>
        <p:nvPicPr>
          <p:cNvPr id="3" name="Picture 2"/>
          <p:cNvPicPr>
            <a:picLocks noChangeAspect="1"/>
          </p:cNvPicPr>
          <p:nvPr/>
        </p:nvPicPr>
        <p:blipFill>
          <a:blip r:embed="rId3"/>
          <a:stretch>
            <a:fillRect/>
          </a:stretch>
        </p:blipFill>
        <p:spPr>
          <a:xfrm>
            <a:off x="5925312" y="2165467"/>
            <a:ext cx="4389133" cy="4269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29774">
            <a:off x="1754508" y="2870821"/>
            <a:ext cx="3151735" cy="285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6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cap="none" dirty="0" smtClean="0">
                <a:effectLst>
                  <a:outerShdw blurRad="38100" dist="38100" dir="2700000" algn="tl">
                    <a:srgbClr val="000000">
                      <a:alpha val="43137"/>
                    </a:srgbClr>
                  </a:outerShdw>
                </a:effectLst>
                <a:latin typeface="Modern No. 20" panose="02070704070505020303" pitchFamily="18" charset="0"/>
              </a:rPr>
              <a:t>Teacher Feedback</a:t>
            </a:r>
            <a:endParaRPr lang="en-US" sz="5400" b="1" cap="none" dirty="0">
              <a:effectLst>
                <a:outerShdw blurRad="38100" dist="38100" dir="2700000" algn="tl">
                  <a:srgbClr val="000000">
                    <a:alpha val="43137"/>
                  </a:srgbClr>
                </a:outerShdw>
              </a:effectLst>
              <a:latin typeface="Modern No. 20" panose="02070704070505020303" pitchFamily="18" charset="0"/>
            </a:endParaRPr>
          </a:p>
        </p:txBody>
      </p:sp>
      <p:pic>
        <p:nvPicPr>
          <p:cNvPr id="3" name="Picture 2"/>
          <p:cNvPicPr>
            <a:picLocks noChangeAspect="1"/>
          </p:cNvPicPr>
          <p:nvPr/>
        </p:nvPicPr>
        <p:blipFill>
          <a:blip r:embed="rId3"/>
          <a:stretch>
            <a:fillRect/>
          </a:stretch>
        </p:blipFill>
        <p:spPr>
          <a:xfrm>
            <a:off x="2072640" y="1263586"/>
            <a:ext cx="8341614" cy="5249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8202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Modern No. 20" panose="02070704070505020303" pitchFamily="18" charset="0"/>
              </a:rPr>
              <a:t>What We Learned</a:t>
            </a:r>
            <a:endParaRPr lang="en-US" b="1" cap="none" dirty="0">
              <a:latin typeface="Modern No. 20" panose="02070704070505020303" pitchFamily="18" charset="0"/>
            </a:endParaRPr>
          </a:p>
        </p:txBody>
      </p:sp>
      <p:sp>
        <p:nvSpPr>
          <p:cNvPr id="3" name="Content Placeholder 2"/>
          <p:cNvSpPr>
            <a:spLocks noGrp="1"/>
          </p:cNvSpPr>
          <p:nvPr>
            <p:ph idx="1"/>
          </p:nvPr>
        </p:nvSpPr>
        <p:spPr>
          <a:xfrm>
            <a:off x="1251678" y="1874517"/>
            <a:ext cx="10178322" cy="3593591"/>
          </a:xfrm>
        </p:spPr>
        <p:txBody>
          <a:bodyPr/>
          <a:lstStyle/>
          <a:p>
            <a:r>
              <a:rPr lang="en-US" sz="2800" dirty="0" smtClean="0"/>
              <a:t>Teachers want… </a:t>
            </a:r>
          </a:p>
          <a:p>
            <a:pPr lvl="1"/>
            <a:r>
              <a:rPr lang="en-US" sz="2400" dirty="0" smtClean="0"/>
              <a:t>to be active learners in hands-on sessions.</a:t>
            </a:r>
          </a:p>
          <a:p>
            <a:pPr lvl="1"/>
            <a:r>
              <a:rPr lang="en-US" sz="2400" dirty="0" smtClean="0"/>
              <a:t>to have content differentiated to their specific content or grade level as much as possible.</a:t>
            </a:r>
          </a:p>
          <a:p>
            <a:pPr lvl="1"/>
            <a:r>
              <a:rPr lang="en-US" sz="2400" dirty="0" smtClean="0"/>
              <a:t>more trainings on how to support students with special needs.</a:t>
            </a:r>
          </a:p>
          <a:p>
            <a:pPr lvl="1"/>
            <a:r>
              <a:rPr lang="en-US" sz="2400" dirty="0" smtClean="0"/>
              <a:t>more trainings that utilize and/or focus on technology.</a:t>
            </a:r>
          </a:p>
          <a:p>
            <a:pPr lvl="1"/>
            <a:r>
              <a:rPr lang="en-US" sz="2400" dirty="0" smtClean="0"/>
              <a:t>more trainings on effective lesson planning and using curriculum maps. </a:t>
            </a:r>
          </a:p>
          <a:p>
            <a:pPr lvl="1"/>
            <a:endParaRPr lang="en-US" dirty="0" smtClean="0"/>
          </a:p>
          <a:p>
            <a:endParaRPr lang="en-US" dirty="0"/>
          </a:p>
        </p:txBody>
      </p:sp>
    </p:spTree>
    <p:extLst>
      <p:ext uri="{BB962C8B-B14F-4D97-AF65-F5344CB8AC3E}">
        <p14:creationId xmlns:p14="http://schemas.microsoft.com/office/powerpoint/2010/main" val="22164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50701" y="333375"/>
            <a:ext cx="8362950" cy="61912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8442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effectLst>
                  <a:outerShdw blurRad="38100" dist="38100" dir="2700000" algn="tl">
                    <a:srgbClr val="000000">
                      <a:alpha val="43137"/>
                    </a:srgbClr>
                  </a:outerShdw>
                </a:effectLst>
                <a:latin typeface="Modern No. 20" panose="02070704070505020303" pitchFamily="18" charset="0"/>
              </a:rPr>
              <a:t>Communication </a:t>
            </a:r>
            <a:endParaRPr lang="en-US" b="1" dirty="0">
              <a:effectLst>
                <a:outerShdw blurRad="38100" dist="38100" dir="2700000" algn="tl">
                  <a:srgbClr val="000000">
                    <a:alpha val="43137"/>
                  </a:srgbClr>
                </a:outerShdw>
              </a:effectLst>
              <a:latin typeface="Modern No. 20" panose="02070704070505020303" pitchFamily="18" charset="0"/>
            </a:endParaRPr>
          </a:p>
        </p:txBody>
      </p:sp>
      <p:pic>
        <p:nvPicPr>
          <p:cNvPr id="4" name="Picture 3" descr="http://cyridge.cfisd.net/files/8314/5685/7405/Twitter_follow_banner.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7095" y="4969230"/>
            <a:ext cx="5022905" cy="1687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Box 9"/>
          <p:cNvSpPr txBox="1"/>
          <p:nvPr/>
        </p:nvSpPr>
        <p:spPr>
          <a:xfrm>
            <a:off x="8135471" y="5702272"/>
            <a:ext cx="3173506" cy="9328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dirty="0">
                <a:effectLst/>
                <a:latin typeface="Berlin Sans FB Demi" panose="020E0802020502020306" pitchFamily="34" charset="0"/>
                <a:ea typeface="Calibri" panose="020F0502020204030204" pitchFamily="34" charset="0"/>
                <a:cs typeface="Times New Roman" panose="02020603050405020304" pitchFamily="18" charset="0"/>
              </a:rPr>
              <a:t>@MCPSNewTeachers</a:t>
            </a:r>
            <a:endParaRPr lang="en-US" sz="2400" dirty="0">
              <a:effectLst/>
              <a:ea typeface="Calibri" panose="020F0502020204030204" pitchFamily="34" charset="0"/>
              <a:cs typeface="Times New Roman" panose="02020603050405020304" pitchFamily="18" charset="0"/>
            </a:endParaRPr>
          </a:p>
        </p:txBody>
      </p:sp>
      <p:pic>
        <p:nvPicPr>
          <p:cNvPr id="6" name="Picture 5">
            <a:hlinkClick r:id="rId5"/>
          </p:cNvPr>
          <p:cNvPicPr/>
          <p:nvPr/>
        </p:nvPicPr>
        <p:blipFill>
          <a:blip r:embed="rId6" cstate="print">
            <a:extLst>
              <a:ext uri="{28A0092B-C50C-407E-A947-70E740481C1C}">
                <a14:useLocalDpi xmlns:a14="http://schemas.microsoft.com/office/drawing/2010/main" val="0"/>
              </a:ext>
            </a:extLst>
          </a:blip>
          <a:stretch>
            <a:fillRect/>
          </a:stretch>
        </p:blipFill>
        <p:spPr>
          <a:xfrm>
            <a:off x="6894789" y="1406725"/>
            <a:ext cx="3792071" cy="3286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Left Arrow 6"/>
          <p:cNvSpPr/>
          <p:nvPr/>
        </p:nvSpPr>
        <p:spPr>
          <a:xfrm rot="19219820">
            <a:off x="10338562" y="1320744"/>
            <a:ext cx="696595" cy="2609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7"/>
          <a:stretch>
            <a:fillRect/>
          </a:stretch>
        </p:blipFill>
        <p:spPr>
          <a:xfrm>
            <a:off x="1909482" y="1406725"/>
            <a:ext cx="3913095" cy="5228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8758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774" y="967162"/>
            <a:ext cx="10178322" cy="1492132"/>
          </a:xfrm>
        </p:spPr>
        <p:txBody>
          <a:bodyPr>
            <a:normAutofit/>
          </a:bodyPr>
          <a:lstStyle/>
          <a:p>
            <a:r>
              <a:rPr lang="en-US" sz="5400" b="1" cap="none" dirty="0" smtClean="0">
                <a:latin typeface="Modern No. 20" panose="02070704070505020303" pitchFamily="18" charset="0"/>
              </a:rPr>
              <a:t>Think-Pair-Share</a:t>
            </a:r>
            <a:endParaRPr lang="en-US" sz="5400" b="1" cap="none" dirty="0">
              <a:latin typeface="Modern No. 20" panose="02070704070505020303" pitchFamily="18" charset="0"/>
            </a:endParaRPr>
          </a:p>
        </p:txBody>
      </p:sp>
      <p:pic>
        <p:nvPicPr>
          <p:cNvPr id="1026" name="Picture 2" descr="Image result for think pair sha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756472">
            <a:off x="8612355" y="600874"/>
            <a:ext cx="2735260" cy="2111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2654" y="2346203"/>
            <a:ext cx="7768286" cy="3416320"/>
          </a:xfrm>
          <a:prstGeom prst="rect">
            <a:avLst/>
          </a:prstGeom>
          <a:noFill/>
        </p:spPr>
        <p:txBody>
          <a:bodyPr wrap="square" rtlCol="0">
            <a:spAutoFit/>
          </a:bodyPr>
          <a:lstStyle/>
          <a:p>
            <a:pPr algn="ctr">
              <a:lnSpc>
                <a:spcPct val="150000"/>
              </a:lnSpc>
            </a:pPr>
            <a:r>
              <a:rPr lang="en-US" sz="2400" dirty="0" smtClean="0"/>
              <a:t>“The teachers hired today are the teachers for the next generation. </a:t>
            </a:r>
            <a:endParaRPr lang="en-US" sz="2400" dirty="0"/>
          </a:p>
          <a:p>
            <a:pPr algn="ctr">
              <a:lnSpc>
                <a:spcPct val="150000"/>
              </a:lnSpc>
            </a:pPr>
            <a:r>
              <a:rPr lang="en-US" sz="2400" dirty="0" smtClean="0"/>
              <a:t>Their success will determine the success of an entire generation of students.  Their success can be ensured by providing them with a comprehensive, coherent professional development program.”</a:t>
            </a:r>
            <a:endParaRPr lang="en-US" sz="2400" dirty="0"/>
          </a:p>
        </p:txBody>
      </p:sp>
      <p:sp>
        <p:nvSpPr>
          <p:cNvPr id="5" name="TextBox 4"/>
          <p:cNvSpPr txBox="1"/>
          <p:nvPr/>
        </p:nvSpPr>
        <p:spPr>
          <a:xfrm>
            <a:off x="4952185" y="5622548"/>
            <a:ext cx="3838755" cy="461665"/>
          </a:xfrm>
          <a:prstGeom prst="rect">
            <a:avLst/>
          </a:prstGeom>
          <a:noFill/>
        </p:spPr>
        <p:txBody>
          <a:bodyPr wrap="square" rtlCol="0">
            <a:spAutoFit/>
          </a:bodyPr>
          <a:lstStyle/>
          <a:p>
            <a:pPr algn="r"/>
            <a:r>
              <a:rPr lang="en-US" sz="2400" dirty="0" smtClean="0"/>
              <a:t>~Harry K. Wong</a:t>
            </a:r>
            <a:endParaRPr lang="en-US" sz="2400" dirty="0"/>
          </a:p>
        </p:txBody>
      </p:sp>
    </p:spTree>
    <p:extLst>
      <p:ext uri="{BB962C8B-B14F-4D97-AF65-F5344CB8AC3E}">
        <p14:creationId xmlns:p14="http://schemas.microsoft.com/office/powerpoint/2010/main" val="692214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Modern No. 20" panose="02070704070505020303" pitchFamily="18" charset="0"/>
              </a:rPr>
              <a:t>Impact on Teacher Practice</a:t>
            </a:r>
            <a:br>
              <a:rPr lang="en-US" b="1" cap="none" dirty="0" smtClean="0">
                <a:latin typeface="Modern No. 20" panose="02070704070505020303" pitchFamily="18" charset="0"/>
              </a:rPr>
            </a:br>
            <a:r>
              <a:rPr lang="en-US" sz="4400" b="1" cap="none" dirty="0" smtClean="0">
                <a:solidFill>
                  <a:schemeClr val="accent1"/>
                </a:solidFill>
                <a:latin typeface="Modern No. 20" panose="02070704070505020303" pitchFamily="18" charset="0"/>
              </a:rPr>
              <a:t>Year 1</a:t>
            </a:r>
            <a:endParaRPr lang="en-US" sz="4400" b="1" cap="none" dirty="0">
              <a:solidFill>
                <a:schemeClr val="accent1"/>
              </a:solidFill>
              <a:latin typeface="Modern No. 20" panose="02070704070505020303" pitchFamily="18" charset="0"/>
            </a:endParaRPr>
          </a:p>
        </p:txBody>
      </p:sp>
      <p:sp>
        <p:nvSpPr>
          <p:cNvPr id="3" name="Content Placeholder 2"/>
          <p:cNvSpPr>
            <a:spLocks noGrp="1"/>
          </p:cNvSpPr>
          <p:nvPr>
            <p:ph idx="1"/>
          </p:nvPr>
        </p:nvSpPr>
        <p:spPr>
          <a:xfrm>
            <a:off x="1251678" y="2030507"/>
            <a:ext cx="7019365" cy="4733363"/>
          </a:xfrm>
        </p:spPr>
        <p:txBody>
          <a:bodyPr>
            <a:normAutofit/>
          </a:bodyPr>
          <a:lstStyle/>
          <a:p>
            <a:pPr marL="0" indent="0">
              <a:buNone/>
            </a:pPr>
            <a:r>
              <a:rPr lang="en-US" sz="2400" b="1" dirty="0"/>
              <a:t>Administrator Feedback:</a:t>
            </a:r>
          </a:p>
          <a:p>
            <a:pPr lvl="1">
              <a:buFont typeface="Arial" panose="020B0604020202020204" pitchFamily="34" charset="0"/>
              <a:buChar char="•"/>
            </a:pPr>
            <a:r>
              <a:rPr lang="en-US" sz="2000" dirty="0"/>
              <a:t>Creation of MCPS Induction Teacher Kits for each school</a:t>
            </a:r>
          </a:p>
          <a:p>
            <a:pPr lvl="1">
              <a:buFont typeface="Arial" panose="020B0604020202020204" pitchFamily="34" charset="0"/>
              <a:buChar char="•"/>
            </a:pPr>
            <a:r>
              <a:rPr lang="en-US" sz="2000" dirty="0"/>
              <a:t>PD Mini-Grants</a:t>
            </a:r>
          </a:p>
          <a:p>
            <a:pPr lvl="1">
              <a:buFont typeface="Arial" panose="020B0604020202020204" pitchFamily="34" charset="0"/>
              <a:buChar char="•"/>
            </a:pPr>
            <a:r>
              <a:rPr lang="en-US" sz="2000" dirty="0"/>
              <a:t>Professional Development Specialists on every school campus  </a:t>
            </a:r>
          </a:p>
          <a:p>
            <a:pPr marL="0" indent="0">
              <a:buNone/>
            </a:pPr>
            <a:endParaRPr lang="en-US" sz="2400" b="1" dirty="0" smtClean="0"/>
          </a:p>
          <a:p>
            <a:pPr marL="0" indent="0">
              <a:buNone/>
            </a:pPr>
            <a:r>
              <a:rPr lang="en-US" sz="2400" b="1" dirty="0" smtClean="0"/>
              <a:t>Teacher Feedback</a:t>
            </a:r>
            <a:r>
              <a:rPr lang="en-US" sz="2400" b="1" dirty="0"/>
              <a:t>:</a:t>
            </a:r>
          </a:p>
          <a:p>
            <a:pPr lvl="1">
              <a:buFont typeface="Arial" panose="020B0604020202020204" pitchFamily="34" charset="0"/>
              <a:buChar char="•"/>
            </a:pPr>
            <a:r>
              <a:rPr lang="en-US" sz="2000" dirty="0" smtClean="0"/>
              <a:t>New S.E.E.D. University Courses</a:t>
            </a:r>
            <a:endParaRPr lang="en-US" sz="2000" dirty="0"/>
          </a:p>
          <a:p>
            <a:pPr lvl="1">
              <a:buFont typeface="Arial" panose="020B0604020202020204" pitchFamily="34" charset="0"/>
              <a:buChar char="•"/>
            </a:pPr>
            <a:r>
              <a:rPr lang="en-US" sz="2000" dirty="0" smtClean="0"/>
              <a:t>PLC for Years 2 &amp; 3</a:t>
            </a:r>
            <a:endParaRPr lang="en-US" sz="2000" dirty="0"/>
          </a:p>
          <a:p>
            <a:pPr lvl="1">
              <a:buFont typeface="Arial" panose="020B0604020202020204" pitchFamily="34" charset="0"/>
              <a:buChar char="•"/>
            </a:pPr>
            <a:r>
              <a:rPr lang="en-US" sz="2000" dirty="0" smtClean="0"/>
              <a:t>New Teacher Orientation </a:t>
            </a:r>
            <a:endParaRPr lang="en-US" sz="2000" dirty="0"/>
          </a:p>
          <a:p>
            <a:pPr marL="457200" lvl="1" indent="0">
              <a:buNone/>
            </a:pPr>
            <a:endParaRPr lang="en-US" sz="2000" b="1" dirty="0" smtClean="0"/>
          </a:p>
        </p:txBody>
      </p:sp>
      <p:sp>
        <p:nvSpPr>
          <p:cNvPr id="6" name="AutoShape 2" descr="Image result for focus"/>
          <p:cNvSpPr>
            <a:spLocks noChangeAspect="1" noChangeArrowheads="1"/>
          </p:cNvSpPr>
          <p:nvPr/>
        </p:nvSpPr>
        <p:spPr bwMode="auto">
          <a:xfrm>
            <a:off x="155575" y="-144463"/>
            <a:ext cx="22839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rot="668795">
            <a:off x="8198546" y="2553350"/>
            <a:ext cx="3114829" cy="3114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8829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Modern No. 20" panose="02070704070505020303" pitchFamily="18" charset="0"/>
              </a:rPr>
              <a:t>Impact on Students</a:t>
            </a:r>
            <a:r>
              <a:rPr lang="en-US" b="1" cap="none" smtClean="0">
                <a:latin typeface="Modern No. 20" panose="02070704070505020303" pitchFamily="18" charset="0"/>
              </a:rPr>
              <a:t/>
            </a:r>
            <a:br>
              <a:rPr lang="en-US" b="1" cap="none" smtClean="0">
                <a:latin typeface="Modern No. 20" panose="02070704070505020303" pitchFamily="18" charset="0"/>
              </a:rPr>
            </a:br>
            <a:r>
              <a:rPr lang="en-US" sz="4400" b="1" cap="none" smtClean="0">
                <a:solidFill>
                  <a:schemeClr val="accent1"/>
                </a:solidFill>
                <a:latin typeface="Modern No. 20" panose="02070704070505020303" pitchFamily="18" charset="0"/>
              </a:rPr>
              <a:t>Year 2</a:t>
            </a:r>
            <a:endParaRPr lang="en-US" sz="4400" b="1" cap="none" dirty="0">
              <a:solidFill>
                <a:schemeClr val="accent1"/>
              </a:solidFill>
              <a:latin typeface="Modern No. 20" panose="02070704070505020303" pitchFamily="18" charset="0"/>
            </a:endParaRPr>
          </a:p>
        </p:txBody>
      </p:sp>
      <p:sp>
        <p:nvSpPr>
          <p:cNvPr id="3" name="Content Placeholder 2"/>
          <p:cNvSpPr>
            <a:spLocks noGrp="1"/>
          </p:cNvSpPr>
          <p:nvPr>
            <p:ph idx="1"/>
          </p:nvPr>
        </p:nvSpPr>
        <p:spPr>
          <a:xfrm>
            <a:off x="1251678" y="2030507"/>
            <a:ext cx="9922828" cy="4733363"/>
          </a:xfrm>
        </p:spPr>
        <p:txBody>
          <a:bodyPr>
            <a:normAutofit fontScale="92500" lnSpcReduction="10000"/>
          </a:bodyPr>
          <a:lstStyle/>
          <a:p>
            <a:pPr marL="0" indent="0">
              <a:buNone/>
            </a:pPr>
            <a:r>
              <a:rPr lang="en-US" sz="2400" b="1" dirty="0" smtClean="0"/>
              <a:t>Professional Learning Communities:</a:t>
            </a:r>
          </a:p>
          <a:p>
            <a:pPr lvl="1">
              <a:buFont typeface="Arial" panose="020B0604020202020204" pitchFamily="34" charset="0"/>
              <a:buChar char="•"/>
            </a:pPr>
            <a:r>
              <a:rPr lang="en-US" sz="2400" dirty="0" smtClean="0"/>
              <a:t>Analyze Student Artifacts</a:t>
            </a:r>
          </a:p>
          <a:p>
            <a:pPr lvl="1">
              <a:buFont typeface="Arial" panose="020B0604020202020204" pitchFamily="34" charset="0"/>
              <a:buChar char="•"/>
            </a:pPr>
            <a:r>
              <a:rPr lang="en-US" sz="2400" dirty="0"/>
              <a:t>Analyze Lesson </a:t>
            </a:r>
            <a:r>
              <a:rPr lang="en-US" sz="2400" dirty="0" smtClean="0"/>
              <a:t>Plans </a:t>
            </a:r>
          </a:p>
          <a:p>
            <a:pPr marL="0" indent="0">
              <a:buNone/>
            </a:pPr>
            <a:endParaRPr lang="en-US" sz="2400" b="1" dirty="0" smtClean="0"/>
          </a:p>
          <a:p>
            <a:pPr marL="0" indent="0">
              <a:buNone/>
            </a:pPr>
            <a:r>
              <a:rPr lang="en-US" sz="2400" b="1" dirty="0" smtClean="0"/>
              <a:t>Book Studies: </a:t>
            </a:r>
          </a:p>
          <a:p>
            <a:pPr lvl="1">
              <a:buFont typeface="Arial" panose="020B0604020202020204" pitchFamily="34" charset="0"/>
              <a:buChar char="•"/>
            </a:pPr>
            <a:r>
              <a:rPr lang="en-US" sz="2400" i="1" dirty="0" smtClean="0"/>
              <a:t>Visible Learning for Teachers </a:t>
            </a:r>
            <a:r>
              <a:rPr lang="en-US" sz="2400" dirty="0" smtClean="0"/>
              <a:t>(J. Hattie)</a:t>
            </a:r>
          </a:p>
          <a:p>
            <a:pPr lvl="1">
              <a:buFont typeface="Arial" panose="020B0604020202020204" pitchFamily="34" charset="0"/>
              <a:buChar char="•"/>
            </a:pPr>
            <a:r>
              <a:rPr lang="en-US" sz="2400" i="1" dirty="0" smtClean="0"/>
              <a:t>Differentiation</a:t>
            </a:r>
            <a:r>
              <a:rPr lang="en-US" sz="2400" dirty="0" smtClean="0"/>
              <a:t> (R. Wormeil) </a:t>
            </a:r>
          </a:p>
          <a:p>
            <a:pPr marL="0" indent="0">
              <a:buNone/>
            </a:pPr>
            <a:endParaRPr lang="en-US" sz="2400" b="1" dirty="0" smtClean="0"/>
          </a:p>
          <a:p>
            <a:pPr marL="0" indent="0">
              <a:buNone/>
            </a:pPr>
            <a:r>
              <a:rPr lang="en-US" sz="2400" b="1" dirty="0" smtClean="0"/>
              <a:t>Virtual Learning Walks:</a:t>
            </a:r>
          </a:p>
          <a:p>
            <a:pPr lvl="1">
              <a:buFont typeface="Arial" panose="020B0604020202020204" pitchFamily="34" charset="0"/>
              <a:buChar char="•"/>
            </a:pPr>
            <a:r>
              <a:rPr lang="en-US" sz="2400" dirty="0" smtClean="0"/>
              <a:t>SWIVL Observations</a:t>
            </a:r>
          </a:p>
          <a:p>
            <a:pPr marL="457200" lvl="1" indent="0">
              <a:buNone/>
            </a:pPr>
            <a:r>
              <a:rPr lang="en-US" sz="2000" dirty="0" smtClean="0"/>
              <a:t> </a:t>
            </a:r>
          </a:p>
          <a:p>
            <a:pPr marL="457200" lvl="1" indent="0">
              <a:buNone/>
            </a:pPr>
            <a:endParaRPr lang="en-US" sz="2000" b="1" dirty="0" smtClean="0"/>
          </a:p>
        </p:txBody>
      </p:sp>
      <p:sp>
        <p:nvSpPr>
          <p:cNvPr id="6" name="AutoShape 2" descr="Image result for focus"/>
          <p:cNvSpPr>
            <a:spLocks noChangeAspect="1" noChangeArrowheads="1"/>
          </p:cNvSpPr>
          <p:nvPr/>
        </p:nvSpPr>
        <p:spPr bwMode="auto">
          <a:xfrm>
            <a:off x="155575" y="-144463"/>
            <a:ext cx="22839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Image result for next steps post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5078">
            <a:off x="7711677" y="2698148"/>
            <a:ext cx="3495675" cy="3086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934630">
            <a:off x="8380404" y="1798204"/>
            <a:ext cx="331853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Next Steps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0352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220" y="328597"/>
            <a:ext cx="10178322" cy="1492132"/>
          </a:xfrm>
        </p:spPr>
        <p:txBody>
          <a:bodyPr/>
          <a:lstStyle/>
          <a:p>
            <a:r>
              <a:rPr lang="en-US" b="1" cap="none" dirty="0" smtClean="0">
                <a:latin typeface="Modern No. 20" panose="02070704070505020303" pitchFamily="18" charset="0"/>
              </a:rPr>
              <a:t>Action Plan</a:t>
            </a:r>
            <a:endParaRPr lang="en-US" b="1" cap="none" dirty="0">
              <a:latin typeface="Modern No. 20" panose="020707040705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7364821"/>
              </p:ext>
            </p:extLst>
          </p:nvPr>
        </p:nvGraphicFramePr>
        <p:xfrm>
          <a:off x="1250219" y="1116105"/>
          <a:ext cx="10556299" cy="5526379"/>
        </p:xfrm>
        <a:graphic>
          <a:graphicData uri="http://schemas.openxmlformats.org/drawingml/2006/table">
            <a:tbl>
              <a:tblPr firstRow="1" bandRow="1">
                <a:tableStyleId>{5940675A-B579-460E-94D1-54222C63F5DA}</a:tableStyleId>
              </a:tblPr>
              <a:tblGrid>
                <a:gridCol w="1735028"/>
                <a:gridCol w="4020671"/>
                <a:gridCol w="4800600"/>
              </a:tblGrid>
              <a:tr h="491783">
                <a:tc>
                  <a:txBody>
                    <a:bodyPr/>
                    <a:lstStyle/>
                    <a:p>
                      <a:pPr algn="ctr"/>
                      <a:endParaRPr lang="en-US" sz="2000" b="1" dirty="0"/>
                    </a:p>
                  </a:txBody>
                  <a:tcPr anchor="ctr"/>
                </a:tc>
                <a:tc>
                  <a:txBody>
                    <a:bodyPr/>
                    <a:lstStyle/>
                    <a:p>
                      <a:pPr algn="l"/>
                      <a:r>
                        <a:rPr lang="en-US" sz="2400" b="1" dirty="0" smtClean="0"/>
                        <a:t>This Year:</a:t>
                      </a:r>
                      <a:endParaRPr lang="en-US" sz="2400" b="1" dirty="0"/>
                    </a:p>
                  </a:txBody>
                  <a:tcPr anchor="ctr"/>
                </a:tc>
                <a:tc>
                  <a:txBody>
                    <a:bodyPr/>
                    <a:lstStyle/>
                    <a:p>
                      <a:pPr algn="l"/>
                      <a:r>
                        <a:rPr lang="en-US" sz="2400" b="1" dirty="0" smtClean="0"/>
                        <a:t>Next Year:</a:t>
                      </a:r>
                      <a:endParaRPr lang="en-US" sz="2400" b="1" dirty="0"/>
                    </a:p>
                  </a:txBody>
                  <a:tcPr anchor="ctr">
                    <a:solidFill>
                      <a:srgbClr val="FFFF00"/>
                    </a:solidFill>
                  </a:tcPr>
                </a:tc>
              </a:tr>
              <a:tr h="1014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Goals:</a:t>
                      </a:r>
                    </a:p>
                  </a:txBody>
                  <a:tcPr anchor="ctr"/>
                </a:tc>
                <a:tc>
                  <a:txBody>
                    <a:bodyPr/>
                    <a:lstStyle/>
                    <a:p>
                      <a:r>
                        <a:rPr lang="en-US" b="0" dirty="0" smtClean="0"/>
                        <a:t>Goal 3: Hire, develop, retain and support the most highly qualified teachers, administrators and support personnel.</a:t>
                      </a:r>
                      <a:r>
                        <a:rPr lang="en-US" b="0" baseline="0" dirty="0" smtClean="0"/>
                        <a:t> </a:t>
                      </a:r>
                      <a:endParaRPr lang="en-US"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Goal 3: Hire, develop, retain and support the most highly qualified teachers, administrators and support personnel.</a:t>
                      </a:r>
                      <a:r>
                        <a:rPr lang="en-US" sz="1800" b="1" baseline="0" dirty="0" smtClean="0"/>
                        <a:t> </a:t>
                      </a:r>
                      <a:endParaRPr lang="en-US" sz="1800" b="1" dirty="0" smtClean="0"/>
                    </a:p>
                  </a:txBody>
                  <a:tcPr>
                    <a:solidFill>
                      <a:srgbClr val="FFFF00"/>
                    </a:solidFill>
                  </a:tcPr>
                </a:tc>
              </a:tr>
              <a:tr h="1278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Current</a:t>
                      </a:r>
                      <a:r>
                        <a:rPr lang="en-US" sz="2400" b="1" baseline="0" dirty="0" smtClean="0"/>
                        <a:t> Reality:</a:t>
                      </a:r>
                      <a:endParaRPr lang="en-US" sz="2400" b="1" dirty="0" smtClean="0"/>
                    </a:p>
                  </a:txBody>
                  <a:tcPr anchor="ctr"/>
                </a:tc>
                <a:tc>
                  <a:txBody>
                    <a:bodyPr/>
                    <a:lstStyle/>
                    <a:p>
                      <a:r>
                        <a:rPr lang="en-US" b="0" dirty="0" smtClean="0"/>
                        <a:t>Mentor</a:t>
                      </a:r>
                      <a:r>
                        <a:rPr lang="en-US" b="0" baseline="0" dirty="0" smtClean="0"/>
                        <a:t> teachers provided for teachers in PEC program. </a:t>
                      </a:r>
                      <a:endParaRPr lang="en-US" b="0" dirty="0" smtClean="0"/>
                    </a:p>
                    <a:p>
                      <a:endParaRPr lang="en-US" b="0" dirty="0" smtClean="0"/>
                    </a:p>
                    <a:p>
                      <a:endParaRPr lang="en-US" b="0" dirty="0"/>
                    </a:p>
                  </a:txBody>
                  <a:tcPr/>
                </a:tc>
                <a:tc>
                  <a:txBody>
                    <a:bodyPr/>
                    <a:lstStyle/>
                    <a:p>
                      <a:r>
                        <a:rPr lang="en-US" sz="1800" b="1" dirty="0" smtClean="0"/>
                        <a:t>Myriad of professional development courses</a:t>
                      </a:r>
                      <a:r>
                        <a:rPr lang="en-US" sz="1800" b="1" baseline="0" dirty="0" smtClean="0"/>
                        <a:t> that align to the MCIES rubric that provide research-based and evidence-based practices and strategies for effective discipline and instruction.</a:t>
                      </a:r>
                      <a:endParaRPr lang="en-US" sz="1800" b="1" dirty="0"/>
                    </a:p>
                  </a:txBody>
                  <a:tcPr>
                    <a:solidFill>
                      <a:srgbClr val="FFFF00"/>
                    </a:solidFill>
                  </a:tcPr>
                </a:tc>
              </a:tr>
              <a:tr h="1278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Mind the Gaps:</a:t>
                      </a:r>
                    </a:p>
                  </a:txBody>
                  <a:tcPr anchor="ctr"/>
                </a:tc>
                <a:tc>
                  <a:txBody>
                    <a:bodyPr/>
                    <a:lstStyle/>
                    <a:p>
                      <a:r>
                        <a:rPr lang="en-US" b="0" dirty="0" smtClean="0"/>
                        <a:t>Induction</a:t>
                      </a:r>
                      <a:r>
                        <a:rPr lang="en-US" b="0" baseline="0" dirty="0" smtClean="0"/>
                        <a:t> program needed that is c</a:t>
                      </a:r>
                      <a:r>
                        <a:rPr lang="en-US" b="0" dirty="0" smtClean="0"/>
                        <a:t>omprehensive</a:t>
                      </a:r>
                      <a:r>
                        <a:rPr lang="en-US" b="0" baseline="0" dirty="0" smtClean="0"/>
                        <a:t> and </a:t>
                      </a:r>
                      <a:r>
                        <a:rPr lang="en-US" b="0" dirty="0" smtClean="0"/>
                        <a:t>focuses on professional learning</a:t>
                      </a:r>
                      <a:r>
                        <a:rPr lang="en-US" b="0" baseline="0" dirty="0" smtClean="0"/>
                        <a:t> through collaboration.</a:t>
                      </a:r>
                      <a:endParaRPr lang="en-US" b="0" dirty="0" smtClean="0"/>
                    </a:p>
                  </a:txBody>
                  <a:tcPr/>
                </a:tc>
                <a:tc>
                  <a:txBody>
                    <a:bodyPr/>
                    <a:lstStyle/>
                    <a:p>
                      <a:r>
                        <a:rPr lang="en-US" sz="1800" b="1" dirty="0" smtClean="0"/>
                        <a:t>Need to differentiate courses</a:t>
                      </a:r>
                      <a:r>
                        <a:rPr lang="en-US" sz="1800" b="1" baseline="0" dirty="0" smtClean="0"/>
                        <a:t> according to experience.  Also need to provide more collaborative opportunities across schools and district. </a:t>
                      </a:r>
                      <a:endParaRPr lang="en-US" sz="1800" b="1" dirty="0"/>
                    </a:p>
                  </a:txBody>
                  <a:tcPr>
                    <a:solidFill>
                      <a:srgbClr val="FFFF00"/>
                    </a:solidFill>
                  </a:tcPr>
                </a:tc>
              </a:tr>
              <a:tr h="1278634">
                <a:tc>
                  <a:txBody>
                    <a:bodyPr/>
                    <a:lstStyle/>
                    <a:p>
                      <a:r>
                        <a:rPr lang="en-US" sz="2400" b="1" dirty="0" smtClean="0"/>
                        <a:t>Next Steps:</a:t>
                      </a:r>
                      <a:endParaRPr lang="en-US" sz="2400" b="1" dirty="0"/>
                    </a:p>
                  </a:txBody>
                  <a:tcPr anchor="ctr"/>
                </a:tc>
                <a:tc>
                  <a:txBody>
                    <a:bodyPr/>
                    <a:lstStyle/>
                    <a:p>
                      <a:r>
                        <a:rPr lang="en-US" b="0" dirty="0" smtClean="0"/>
                        <a:t>Year 1: Focus on Teachers - use</a:t>
                      </a:r>
                      <a:r>
                        <a:rPr lang="en-US" b="0" baseline="0" dirty="0" smtClean="0"/>
                        <a:t> needs assessment data from teachers and administrators to create and implement a research-based induction program. </a:t>
                      </a:r>
                      <a:endParaRPr lang="en-US" b="0" dirty="0" smtClean="0"/>
                    </a:p>
                  </a:txBody>
                  <a:tcPr/>
                </a:tc>
                <a:tc>
                  <a:txBody>
                    <a:bodyPr/>
                    <a:lstStyle/>
                    <a:p>
                      <a:r>
                        <a:rPr lang="en-US" sz="1800" b="1" dirty="0" smtClean="0"/>
                        <a:t>Year 2: Focus on Impact</a:t>
                      </a:r>
                      <a:r>
                        <a:rPr lang="en-US" sz="1800" b="1" baseline="0" dirty="0" smtClean="0"/>
                        <a:t> on Students - use data from PLCs, book studies, and virtual Learning Walks to increase teacher effectiveness in the classroom. </a:t>
                      </a:r>
                      <a:endParaRPr lang="en-US" sz="1800" b="1" dirty="0"/>
                    </a:p>
                  </a:txBody>
                  <a:tcPr>
                    <a:solidFill>
                      <a:srgbClr val="FFFF00"/>
                    </a:solidFill>
                  </a:tcPr>
                </a:tc>
              </a:tr>
            </a:tbl>
          </a:graphicData>
        </a:graphic>
      </p:graphicFrame>
    </p:spTree>
    <p:extLst>
      <p:ext uri="{BB962C8B-B14F-4D97-AF65-F5344CB8AC3E}">
        <p14:creationId xmlns:p14="http://schemas.microsoft.com/office/powerpoint/2010/main" val="3066321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latin typeface="Modern No. 20" panose="02070704070505020303" pitchFamily="18" charset="0"/>
              </a:rPr>
              <a:t>A Scale for Your Learning</a:t>
            </a:r>
            <a:endParaRPr lang="en-US" sz="4800" b="1" cap="none" dirty="0">
              <a:latin typeface="Modern No. 20" panose="02070704070505020303" pitchFamily="18" charset="0"/>
            </a:endParaRPr>
          </a:p>
        </p:txBody>
      </p:sp>
      <p:graphicFrame>
        <p:nvGraphicFramePr>
          <p:cNvPr id="4" name="Content Placeholder 3"/>
          <p:cNvGraphicFramePr>
            <a:graphicFrameLocks noGrp="1"/>
          </p:cNvGraphicFramePr>
          <p:nvPr>
            <p:ph idx="1"/>
            <p:extLst/>
          </p:nvPr>
        </p:nvGraphicFramePr>
        <p:xfrm>
          <a:off x="1250949" y="1328469"/>
          <a:ext cx="10179051" cy="3114040"/>
        </p:xfrm>
        <a:graphic>
          <a:graphicData uri="http://schemas.openxmlformats.org/drawingml/2006/table">
            <a:tbl>
              <a:tblPr firstRow="1" bandRow="1">
                <a:tableStyleId>{6E25E649-3F16-4E02-A733-19D2CDBF48F0}</a:tableStyleId>
              </a:tblPr>
              <a:tblGrid>
                <a:gridCol w="3393017"/>
                <a:gridCol w="3393017"/>
                <a:gridCol w="3393017"/>
              </a:tblGrid>
              <a:tr h="370840">
                <a:tc>
                  <a:txBody>
                    <a:bodyPr/>
                    <a:lstStyle/>
                    <a:p>
                      <a:pPr algn="ctr"/>
                      <a:r>
                        <a:rPr lang="en-US" dirty="0" smtClean="0">
                          <a:solidFill>
                            <a:schemeClr val="tx1"/>
                          </a:solidFill>
                        </a:rPr>
                        <a:t>To Do:</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Doing: </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Done: </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dirty="0" smtClean="0"/>
                    </a:p>
                    <a:p>
                      <a:endParaRPr lang="en-US" dirty="0" smtClean="0"/>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endParaRPr lang="en-US" dirty="0" smtClean="0"/>
                    </a:p>
                    <a:p>
                      <a:endParaRPr lang="en-US" dirty="0" smtClean="0"/>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endParaRPr lang="en-US" dirty="0" smtClean="0"/>
                    </a:p>
                    <a:p>
                      <a:endParaRPr lang="en-US" dirty="0" smtClean="0"/>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r>
            </a:tbl>
          </a:graphicData>
        </a:graphic>
      </p:graphicFrame>
      <p:sp>
        <p:nvSpPr>
          <p:cNvPr id="5" name="TextBox 4"/>
          <p:cNvSpPr txBox="1"/>
          <p:nvPr/>
        </p:nvSpPr>
        <p:spPr>
          <a:xfrm>
            <a:off x="2001387" y="4727275"/>
            <a:ext cx="8678174"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smtClean="0">
                <a:solidFill>
                  <a:srgbClr val="FF0000"/>
                </a:solidFill>
              </a:rPr>
              <a:t>Explain</a:t>
            </a:r>
            <a:r>
              <a:rPr lang="en-US" sz="2000" dirty="0" smtClean="0">
                <a:solidFill>
                  <a:srgbClr val="FF0000"/>
                </a:solidFill>
              </a:rPr>
              <a:t> </a:t>
            </a:r>
            <a:r>
              <a:rPr lang="en-US" sz="2000" dirty="0" smtClean="0"/>
              <a:t>importance of a comprehensive, coherent professional development program for new teachers</a:t>
            </a:r>
          </a:p>
          <a:p>
            <a:pPr marL="285750" indent="-285750">
              <a:buFont typeface="Arial" panose="020B0604020202020204" pitchFamily="34" charset="0"/>
              <a:buChar char="•"/>
            </a:pPr>
            <a:r>
              <a:rPr lang="en-US" sz="2000" b="1" i="1" dirty="0" smtClean="0">
                <a:solidFill>
                  <a:srgbClr val="FF0000"/>
                </a:solidFill>
              </a:rPr>
              <a:t>Analyze</a:t>
            </a:r>
            <a:r>
              <a:rPr lang="en-US" sz="2000" dirty="0" smtClean="0">
                <a:solidFill>
                  <a:srgbClr val="FF0000"/>
                </a:solidFill>
              </a:rPr>
              <a:t> </a:t>
            </a:r>
            <a:r>
              <a:rPr lang="en-US" sz="2000" dirty="0" smtClean="0"/>
              <a:t>your district’s induction program for strengths and weaknesses </a:t>
            </a:r>
          </a:p>
          <a:p>
            <a:pPr marL="285750" indent="-285750">
              <a:buFont typeface="Arial" panose="020B0604020202020204" pitchFamily="34" charset="0"/>
              <a:buChar char="•"/>
            </a:pPr>
            <a:r>
              <a:rPr lang="en-US" sz="2000" b="1" i="1" dirty="0" smtClean="0">
                <a:solidFill>
                  <a:srgbClr val="FF0000"/>
                </a:solidFill>
              </a:rPr>
              <a:t>Create</a:t>
            </a:r>
            <a:r>
              <a:rPr lang="en-US" sz="2000" dirty="0" smtClean="0">
                <a:solidFill>
                  <a:srgbClr val="FF0000"/>
                </a:solidFill>
              </a:rPr>
              <a:t> </a:t>
            </a:r>
            <a:r>
              <a:rPr lang="en-US" sz="2000" dirty="0" smtClean="0"/>
              <a:t>action steps to increase early career teachers’ effectiveness </a:t>
            </a:r>
            <a:endParaRPr lang="en-US" sz="2000" dirty="0"/>
          </a:p>
        </p:txBody>
      </p:sp>
    </p:spTree>
    <p:extLst>
      <p:ext uri="{BB962C8B-B14F-4D97-AF65-F5344CB8AC3E}">
        <p14:creationId xmlns:p14="http://schemas.microsoft.com/office/powerpoint/2010/main" val="3886752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75963" y="4849339"/>
            <a:ext cx="9278470" cy="1605566"/>
          </a:xfrm>
        </p:spPr>
        <p:txBody>
          <a:bodyPr>
            <a:noAutofit/>
          </a:bodyPr>
          <a:lstStyle/>
          <a:p>
            <a:pPr algn="ctr">
              <a:lnSpc>
                <a:spcPct val="150000"/>
              </a:lnSpc>
            </a:pPr>
            <a:r>
              <a:rPr lang="en-US" sz="2800" dirty="0" smtClean="0">
                <a:hlinkClick r:id="rId3"/>
              </a:rPr>
              <a:t>Lindsey.Hampton@marion.k12.fl.us</a:t>
            </a:r>
            <a:r>
              <a:rPr lang="en-US" sz="2800" dirty="0" smtClean="0"/>
              <a:t> </a:t>
            </a:r>
          </a:p>
          <a:p>
            <a:pPr algn="ctr">
              <a:lnSpc>
                <a:spcPct val="150000"/>
              </a:lnSpc>
            </a:pPr>
            <a:r>
              <a:rPr lang="en-US" sz="2800" dirty="0" smtClean="0">
                <a:hlinkClick r:id="rId4"/>
              </a:rPr>
              <a:t>Logan.Johnson@marion.k12.fl.us</a:t>
            </a:r>
            <a:r>
              <a:rPr lang="en-US" sz="2800" dirty="0" smtClean="0"/>
              <a:t> </a:t>
            </a:r>
            <a:endParaRPr lang="en-US" sz="2800" dirty="0"/>
          </a:p>
        </p:txBody>
      </p:sp>
      <p:sp>
        <p:nvSpPr>
          <p:cNvPr id="9" name="Rectangle 8"/>
          <p:cNvSpPr/>
          <p:nvPr/>
        </p:nvSpPr>
        <p:spPr>
          <a:xfrm>
            <a:off x="3359854" y="3783507"/>
            <a:ext cx="6992471" cy="1015663"/>
          </a:xfrm>
          <a:prstGeom prst="rect">
            <a:avLst/>
          </a:prstGeom>
          <a:noFill/>
        </p:spPr>
        <p:txBody>
          <a:bodyPr wrap="square" lIns="91440" tIns="45720" rIns="91440" bIns="45720">
            <a:spAutoFit/>
          </a:bodyPr>
          <a:lstStyle/>
          <a:p>
            <a:pPr algn="ctr"/>
            <a:r>
              <a:rPr lang="en-US" sz="6000" b="0" cap="none" spc="0" dirty="0" smtClean="0">
                <a:ln w="0"/>
                <a:solidFill>
                  <a:schemeClr val="tx1"/>
                </a:solidFill>
                <a:effectLst>
                  <a:outerShdw blurRad="38100" dist="19050" dir="2700000" algn="tl" rotWithShape="0">
                    <a:schemeClr val="dk1">
                      <a:alpha val="40000"/>
                    </a:schemeClr>
                  </a:outerShdw>
                </a:effectLst>
                <a:latin typeface="Modern No. 20" panose="02070704070505020303" pitchFamily="18" charset="0"/>
              </a:rPr>
              <a:t>Contact Information</a:t>
            </a:r>
            <a:endParaRPr lang="en-US" sz="6000" b="0" cap="none" spc="0" dirty="0">
              <a:ln w="0"/>
              <a:solidFill>
                <a:schemeClr val="tx1"/>
              </a:solidFill>
              <a:effectLst>
                <a:outerShdw blurRad="38100" dist="19050" dir="2700000" algn="tl" rotWithShape="0">
                  <a:schemeClr val="dk1">
                    <a:alpha val="40000"/>
                  </a:schemeClr>
                </a:outerShdw>
              </a:effectLst>
              <a:latin typeface="Modern No. 20" panose="02070704070505020303" pitchFamily="18" charset="0"/>
            </a:endParaRPr>
          </a:p>
        </p:txBody>
      </p:sp>
      <p:pic>
        <p:nvPicPr>
          <p:cNvPr id="3074" name="Picture 2" descr="Image result for thank yo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774" y="613620"/>
            <a:ext cx="5628632" cy="311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93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smtClean="0">
                <a:latin typeface="Modern No. 20" panose="02070704070505020303" pitchFamily="18" charset="0"/>
              </a:rPr>
              <a:t>A Scale for Your Learning</a:t>
            </a:r>
            <a:endParaRPr lang="en-US" sz="4800" b="1" cap="none" dirty="0">
              <a:latin typeface="Modern No. 20" panose="020707040705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4592"/>
              </p:ext>
            </p:extLst>
          </p:nvPr>
        </p:nvGraphicFramePr>
        <p:xfrm>
          <a:off x="1250949" y="1328469"/>
          <a:ext cx="10179051" cy="3114040"/>
        </p:xfrm>
        <a:graphic>
          <a:graphicData uri="http://schemas.openxmlformats.org/drawingml/2006/table">
            <a:tbl>
              <a:tblPr firstRow="1" bandRow="1">
                <a:tableStyleId>{6E25E649-3F16-4E02-A733-19D2CDBF48F0}</a:tableStyleId>
              </a:tblPr>
              <a:tblGrid>
                <a:gridCol w="3393017"/>
                <a:gridCol w="3393017"/>
                <a:gridCol w="3393017"/>
              </a:tblGrid>
              <a:tr h="370840">
                <a:tc>
                  <a:txBody>
                    <a:bodyPr/>
                    <a:lstStyle/>
                    <a:p>
                      <a:pPr algn="ctr"/>
                      <a:r>
                        <a:rPr lang="en-US" dirty="0" smtClean="0">
                          <a:solidFill>
                            <a:schemeClr val="tx1"/>
                          </a:solidFill>
                        </a:rPr>
                        <a:t>To Do:</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Doing: </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rPr>
                        <a:t>Done: </a:t>
                      </a:r>
                      <a:endParaRPr 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dirty="0" smtClean="0"/>
                    </a:p>
                    <a:p>
                      <a:endParaRPr lang="en-US" dirty="0" smtClean="0"/>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endParaRPr lang="en-US" dirty="0" smtClean="0"/>
                    </a:p>
                    <a:p>
                      <a:endParaRPr lang="en-US" dirty="0" smtClean="0"/>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endParaRPr lang="en-US" dirty="0" smtClean="0"/>
                    </a:p>
                    <a:p>
                      <a:endParaRPr lang="en-US" dirty="0" smtClean="0"/>
                    </a:p>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r>
            </a:tbl>
          </a:graphicData>
        </a:graphic>
      </p:graphicFrame>
      <p:sp>
        <p:nvSpPr>
          <p:cNvPr id="5" name="TextBox 4"/>
          <p:cNvSpPr txBox="1"/>
          <p:nvPr/>
        </p:nvSpPr>
        <p:spPr>
          <a:xfrm>
            <a:off x="2001387" y="4727275"/>
            <a:ext cx="8678174"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smtClean="0">
                <a:solidFill>
                  <a:srgbClr val="FF0000"/>
                </a:solidFill>
              </a:rPr>
              <a:t>Explain</a:t>
            </a:r>
            <a:r>
              <a:rPr lang="en-US" sz="2000" dirty="0" smtClean="0">
                <a:solidFill>
                  <a:srgbClr val="FF0000"/>
                </a:solidFill>
              </a:rPr>
              <a:t> </a:t>
            </a:r>
            <a:r>
              <a:rPr lang="en-US" sz="2000" dirty="0" smtClean="0"/>
              <a:t>importance of a comprehensive, coherent professional development program for new teachers</a:t>
            </a:r>
          </a:p>
          <a:p>
            <a:pPr marL="285750" indent="-285750">
              <a:buFont typeface="Arial" panose="020B0604020202020204" pitchFamily="34" charset="0"/>
              <a:buChar char="•"/>
            </a:pPr>
            <a:r>
              <a:rPr lang="en-US" sz="2000" b="1" i="1" dirty="0" smtClean="0">
                <a:solidFill>
                  <a:srgbClr val="FF0000"/>
                </a:solidFill>
              </a:rPr>
              <a:t>Analyze</a:t>
            </a:r>
            <a:r>
              <a:rPr lang="en-US" sz="2000" dirty="0" smtClean="0">
                <a:solidFill>
                  <a:srgbClr val="FF0000"/>
                </a:solidFill>
              </a:rPr>
              <a:t> </a:t>
            </a:r>
            <a:r>
              <a:rPr lang="en-US" sz="2000" dirty="0" smtClean="0"/>
              <a:t>your district’s induction program for strengths and weaknesses </a:t>
            </a:r>
          </a:p>
          <a:p>
            <a:pPr marL="285750" indent="-285750">
              <a:buFont typeface="Arial" panose="020B0604020202020204" pitchFamily="34" charset="0"/>
              <a:buChar char="•"/>
            </a:pPr>
            <a:r>
              <a:rPr lang="en-US" sz="2000" b="1" i="1" dirty="0" smtClean="0">
                <a:solidFill>
                  <a:srgbClr val="FF0000"/>
                </a:solidFill>
              </a:rPr>
              <a:t>Create</a:t>
            </a:r>
            <a:r>
              <a:rPr lang="en-US" sz="2000" dirty="0" smtClean="0">
                <a:solidFill>
                  <a:srgbClr val="FF0000"/>
                </a:solidFill>
              </a:rPr>
              <a:t> </a:t>
            </a:r>
            <a:r>
              <a:rPr lang="en-US" sz="2000" dirty="0" smtClean="0"/>
              <a:t>action steps to increase early career teachers’ effectiveness </a:t>
            </a:r>
            <a:endParaRPr lang="en-US" sz="2000" dirty="0"/>
          </a:p>
        </p:txBody>
      </p:sp>
    </p:spTree>
    <p:extLst>
      <p:ext uri="{BB962C8B-B14F-4D97-AF65-F5344CB8AC3E}">
        <p14:creationId xmlns:p14="http://schemas.microsoft.com/office/powerpoint/2010/main" val="159934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220" y="328597"/>
            <a:ext cx="10178322" cy="1492132"/>
          </a:xfrm>
        </p:spPr>
        <p:txBody>
          <a:bodyPr/>
          <a:lstStyle/>
          <a:p>
            <a:r>
              <a:rPr lang="en-US" b="1" cap="none" dirty="0" smtClean="0">
                <a:latin typeface="Modern No. 20" panose="02070704070505020303" pitchFamily="18" charset="0"/>
              </a:rPr>
              <a:t>Action Plan</a:t>
            </a:r>
            <a:endParaRPr lang="en-US" b="1" cap="none" dirty="0">
              <a:latin typeface="Modern No. 20" panose="020707040705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5931201"/>
              </p:ext>
            </p:extLst>
          </p:nvPr>
        </p:nvGraphicFramePr>
        <p:xfrm>
          <a:off x="1250219" y="1116105"/>
          <a:ext cx="10178323" cy="5606319"/>
        </p:xfrm>
        <a:graphic>
          <a:graphicData uri="http://schemas.openxmlformats.org/drawingml/2006/table">
            <a:tbl>
              <a:tblPr firstRow="1" bandRow="1">
                <a:tableStyleId>{5940675A-B579-460E-94D1-54222C63F5DA}</a:tableStyleId>
              </a:tblPr>
              <a:tblGrid>
                <a:gridCol w="2111394"/>
                <a:gridCol w="4100331"/>
                <a:gridCol w="3966598"/>
              </a:tblGrid>
              <a:tr h="491783">
                <a:tc>
                  <a:txBody>
                    <a:bodyPr/>
                    <a:lstStyle/>
                    <a:p>
                      <a:pPr algn="ctr"/>
                      <a:endParaRPr lang="en-US" sz="2000" b="1" dirty="0"/>
                    </a:p>
                  </a:txBody>
                  <a:tcPr anchor="ctr"/>
                </a:tc>
                <a:tc>
                  <a:txBody>
                    <a:bodyPr/>
                    <a:lstStyle/>
                    <a:p>
                      <a:pPr algn="l"/>
                      <a:r>
                        <a:rPr lang="en-US" sz="2400" b="1" dirty="0" smtClean="0"/>
                        <a:t>This Year:</a:t>
                      </a:r>
                      <a:endParaRPr lang="en-US" sz="2400" b="1" dirty="0"/>
                    </a:p>
                  </a:txBody>
                  <a:tcPr anchor="ctr"/>
                </a:tc>
                <a:tc>
                  <a:txBody>
                    <a:bodyPr/>
                    <a:lstStyle/>
                    <a:p>
                      <a:pPr algn="l"/>
                      <a:r>
                        <a:rPr lang="en-US" sz="2400" b="1" dirty="0" smtClean="0"/>
                        <a:t>Next Year:</a:t>
                      </a:r>
                      <a:endParaRPr lang="en-US" sz="2400" b="1" dirty="0"/>
                    </a:p>
                  </a:txBody>
                  <a:tcPr anchor="ctr"/>
                </a:tc>
              </a:tr>
              <a:tr h="1278634">
                <a:tc>
                  <a:txBody>
                    <a:bodyPr/>
                    <a:lstStyle/>
                    <a:p>
                      <a:r>
                        <a:rPr lang="en-US" sz="2400" b="1" dirty="0" smtClean="0"/>
                        <a:t>Goals:</a:t>
                      </a:r>
                      <a:endParaRPr lang="en-US" sz="2400" b="1" dirty="0"/>
                    </a:p>
                  </a:txBody>
                  <a:tcPr anchor="ctr"/>
                </a:tc>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r>
              <a:tr h="1278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Current</a:t>
                      </a:r>
                      <a:r>
                        <a:rPr lang="en-US" sz="2400" b="1" baseline="0" dirty="0" smtClean="0"/>
                        <a:t> Reality:</a:t>
                      </a:r>
                      <a:endParaRPr lang="en-US" sz="2400" b="1" dirty="0" smtClean="0"/>
                    </a:p>
                  </a:txBody>
                  <a:tcPr anchor="ctr"/>
                </a:tc>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r>
              <a:tr h="1278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Mind the Gaps:</a:t>
                      </a:r>
                    </a:p>
                  </a:txBody>
                  <a:tcPr anchor="ctr"/>
                </a:tc>
                <a:tc>
                  <a:txBody>
                    <a:bodyPr/>
                    <a:lstStyle/>
                    <a:p>
                      <a:endParaRPr lang="en-US" dirty="0" smtClean="0"/>
                    </a:p>
                    <a:p>
                      <a:endParaRPr lang="en-US" dirty="0" smtClean="0"/>
                    </a:p>
                    <a:p>
                      <a:endParaRPr lang="en-US" dirty="0" smtClean="0"/>
                    </a:p>
                    <a:p>
                      <a:endParaRPr lang="en-US" dirty="0"/>
                    </a:p>
                  </a:txBody>
                  <a:tcPr/>
                </a:tc>
                <a:tc>
                  <a:txBody>
                    <a:bodyPr/>
                    <a:lstStyle/>
                    <a:p>
                      <a:endParaRPr lang="en-US"/>
                    </a:p>
                  </a:txBody>
                  <a:tcPr/>
                </a:tc>
              </a:tr>
              <a:tr h="1278634">
                <a:tc>
                  <a:txBody>
                    <a:bodyPr/>
                    <a:lstStyle/>
                    <a:p>
                      <a:r>
                        <a:rPr lang="en-US" sz="2400" b="1" dirty="0" smtClean="0"/>
                        <a:t>Next Steps:</a:t>
                      </a:r>
                      <a:endParaRPr lang="en-US" sz="2400" b="1" dirty="0"/>
                    </a:p>
                  </a:txBody>
                  <a:tcPr anchor="ctr"/>
                </a:tc>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pic>
        <p:nvPicPr>
          <p:cNvPr id="2050" name="Picture 2" descr="Image result for where do we s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931" y="207083"/>
            <a:ext cx="6226898" cy="6226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2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latin typeface="Modern No. 20" panose="02070704070505020303" pitchFamily="18" charset="0"/>
              </a:rPr>
              <a:t>Professional Education Competence (PEC) Program</a:t>
            </a:r>
            <a:endParaRPr lang="en-US" b="1" cap="none" dirty="0">
              <a:latin typeface="Modern No. 20" panose="02070704070505020303" pitchFamily="18" charset="0"/>
            </a:endParaRPr>
          </a:p>
        </p:txBody>
      </p:sp>
      <p:sp>
        <p:nvSpPr>
          <p:cNvPr id="3" name="Content Placeholder 2"/>
          <p:cNvSpPr>
            <a:spLocks noGrp="1"/>
          </p:cNvSpPr>
          <p:nvPr>
            <p:ph idx="1"/>
          </p:nvPr>
        </p:nvSpPr>
        <p:spPr/>
        <p:txBody>
          <a:bodyPr>
            <a:normAutofit/>
          </a:bodyPr>
          <a:lstStyle/>
          <a:p>
            <a:r>
              <a:rPr lang="en-US" sz="2400" dirty="0"/>
              <a:t>Required in Florida Statute 1012.56(8)(b): Instructional Staff must demonstrate mastery of professional education competencies. </a:t>
            </a:r>
          </a:p>
          <a:p>
            <a:pPr lvl="1"/>
            <a:r>
              <a:rPr lang="en-US" sz="2400" b="1" dirty="0">
                <a:solidFill>
                  <a:schemeClr val="accent1"/>
                </a:solidFill>
              </a:rPr>
              <a:t>The “Long Term” PEC program is a full year (196 day) process.</a:t>
            </a:r>
          </a:p>
          <a:p>
            <a:pPr lvl="1"/>
            <a:r>
              <a:rPr lang="en-US" sz="2400" b="1" dirty="0">
                <a:solidFill>
                  <a:schemeClr val="accent1"/>
                </a:solidFill>
              </a:rPr>
              <a:t>The “Short Term” PEC program is a half year (98 day) process.</a:t>
            </a:r>
          </a:p>
          <a:p>
            <a:r>
              <a:rPr lang="en-US" sz="2400" dirty="0"/>
              <a:t>Documenting the demonstration of professional education competence will occur within the Marion County Instructional Evaluation System (MCIES) for both long term and short term teachers.</a:t>
            </a:r>
          </a:p>
          <a:p>
            <a:endParaRPr lang="en-US" dirty="0"/>
          </a:p>
        </p:txBody>
      </p:sp>
    </p:spTree>
    <p:extLst>
      <p:ext uri="{BB962C8B-B14F-4D97-AF65-F5344CB8AC3E}">
        <p14:creationId xmlns:p14="http://schemas.microsoft.com/office/powerpoint/2010/main" val="1021248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557197"/>
            <a:ext cx="10178322" cy="1492132"/>
          </a:xfrm>
        </p:spPr>
        <p:txBody>
          <a:bodyPr/>
          <a:lstStyle/>
          <a:p>
            <a:r>
              <a:rPr lang="en-US" b="1" cap="none" dirty="0" smtClean="0">
                <a:latin typeface="Modern No. 20" panose="02070704070505020303" pitchFamily="18" charset="0"/>
              </a:rPr>
              <a:t>District Strategic Plan</a:t>
            </a:r>
            <a:endParaRPr lang="en-US" b="1" cap="none" dirty="0">
              <a:latin typeface="Modern No. 20" panose="02070704070505020303" pitchFamily="18" charset="0"/>
            </a:endParaRPr>
          </a:p>
        </p:txBody>
      </p:sp>
      <p:pic>
        <p:nvPicPr>
          <p:cNvPr id="5" name="Picture 4"/>
          <p:cNvPicPr>
            <a:picLocks noChangeAspect="1"/>
          </p:cNvPicPr>
          <p:nvPr/>
        </p:nvPicPr>
        <p:blipFill>
          <a:blip r:embed="rId3"/>
          <a:stretch>
            <a:fillRect/>
          </a:stretch>
        </p:blipFill>
        <p:spPr>
          <a:xfrm>
            <a:off x="1117950" y="1619024"/>
            <a:ext cx="10445778" cy="4578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9119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Modern No. 20" panose="02070704070505020303" pitchFamily="18" charset="0"/>
              </a:rPr>
              <a:t>Current Reality</a:t>
            </a:r>
            <a:endParaRPr lang="en-US" b="1" cap="none" dirty="0">
              <a:latin typeface="Modern No. 20" panose="02070704070505020303" pitchFamily="18" charset="0"/>
            </a:endParaRPr>
          </a:p>
        </p:txBody>
      </p:sp>
      <p:pic>
        <p:nvPicPr>
          <p:cNvPr id="102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727" y="1472181"/>
            <a:ext cx="6364224" cy="4818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91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Modern No. 20" panose="02070704070505020303" pitchFamily="18" charset="0"/>
              </a:rPr>
              <a:t>Mind the Gaps</a:t>
            </a:r>
            <a:endParaRPr lang="en-US" b="1" dirty="0">
              <a:latin typeface="Modern No. 20" panose="02070704070505020303" pitchFamily="18" charset="0"/>
            </a:endParaRPr>
          </a:p>
        </p:txBody>
      </p:sp>
      <p:pic>
        <p:nvPicPr>
          <p:cNvPr id="4" name="Picture 3"/>
          <p:cNvPicPr>
            <a:picLocks noChangeAspect="1"/>
          </p:cNvPicPr>
          <p:nvPr/>
        </p:nvPicPr>
        <p:blipFill>
          <a:blip r:embed="rId3"/>
          <a:stretch>
            <a:fillRect/>
          </a:stretch>
        </p:blipFill>
        <p:spPr>
          <a:xfrm>
            <a:off x="1990164" y="1616448"/>
            <a:ext cx="8377517" cy="4366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9077101" y="6189240"/>
            <a:ext cx="1448923" cy="369332"/>
          </a:xfrm>
          <a:prstGeom prst="rect">
            <a:avLst/>
          </a:prstGeom>
        </p:spPr>
        <p:txBody>
          <a:bodyPr wrap="none">
            <a:spAutoFit/>
          </a:bodyPr>
          <a:lstStyle/>
          <a:p>
            <a:r>
              <a:rPr lang="en-US" dirty="0"/>
              <a:t>(Wong, 2004</a:t>
            </a:r>
            <a:r>
              <a:rPr lang="en-US" dirty="0" smtClean="0"/>
              <a:t>)</a:t>
            </a:r>
            <a:endParaRPr lang="en-US" dirty="0"/>
          </a:p>
        </p:txBody>
      </p:sp>
    </p:spTree>
    <p:extLst>
      <p:ext uri="{BB962C8B-B14F-4D97-AF65-F5344CB8AC3E}">
        <p14:creationId xmlns:p14="http://schemas.microsoft.com/office/powerpoint/2010/main" val="3285220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585</TotalTime>
  <Words>2736</Words>
  <Application>Microsoft Office PowerPoint</Application>
  <PresentationFormat>Widescreen</PresentationFormat>
  <Paragraphs>291</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Berlin Sans FB Demi</vt:lpstr>
      <vt:lpstr>Calibri</vt:lpstr>
      <vt:lpstr>Gill Sans MT</vt:lpstr>
      <vt:lpstr>Impact</vt:lpstr>
      <vt:lpstr>Modern No. 20</vt:lpstr>
      <vt:lpstr>Times New Roman</vt:lpstr>
      <vt:lpstr>Badge</vt:lpstr>
      <vt:lpstr>Induction  and Mentoring</vt:lpstr>
      <vt:lpstr>Logan and Lindsey</vt:lpstr>
      <vt:lpstr>Think-Pair-Share</vt:lpstr>
      <vt:lpstr>A Scale for Your Learning</vt:lpstr>
      <vt:lpstr>Action Plan</vt:lpstr>
      <vt:lpstr>Professional Education Competence (PEC) Program</vt:lpstr>
      <vt:lpstr>District Strategic Plan</vt:lpstr>
      <vt:lpstr>Current Reality</vt:lpstr>
      <vt:lpstr>Mind the Gaps</vt:lpstr>
      <vt:lpstr>What Is Induction?</vt:lpstr>
      <vt:lpstr>PowerPoint Presentation</vt:lpstr>
      <vt:lpstr>Early Career Teachers Professional Development Plan</vt:lpstr>
      <vt:lpstr>Supporting &amp; Enhancing Educator Development (S.E.E.D.)</vt:lpstr>
      <vt:lpstr>S.E.E.D. UNIVERSITY</vt:lpstr>
      <vt:lpstr>Marion County Instructional Evaluation System (MCIES) Rubric</vt:lpstr>
      <vt:lpstr>MCPS Induction Program</vt:lpstr>
      <vt:lpstr>MCPS Induction Program</vt:lpstr>
      <vt:lpstr>MCPS Educator Induction:  Peer Teachers </vt:lpstr>
      <vt:lpstr>PowerPoint Presentation</vt:lpstr>
      <vt:lpstr>PowerPoint Presentation</vt:lpstr>
      <vt:lpstr>Induction Levels </vt:lpstr>
      <vt:lpstr>MCPS Educator Induction:  Peer Teachers </vt:lpstr>
      <vt:lpstr>Think-Ink-Pair-Share: Aha's! &amp; Huh's?</vt:lpstr>
      <vt:lpstr>New Teacher Orientation</vt:lpstr>
      <vt:lpstr>#goteach</vt:lpstr>
      <vt:lpstr>Teacher Feedback</vt:lpstr>
      <vt:lpstr>What We Learned</vt:lpstr>
      <vt:lpstr>PowerPoint Presentation</vt:lpstr>
      <vt:lpstr>Communication </vt:lpstr>
      <vt:lpstr>Impact on Teacher Practice Year 1</vt:lpstr>
      <vt:lpstr>Impact on Students Year 2</vt:lpstr>
      <vt:lpstr>Action Plan</vt:lpstr>
      <vt:lpstr>A Scale for Your Learning</vt:lpstr>
      <vt:lpstr>PowerPoint Presentation</vt:lpstr>
    </vt:vector>
  </TitlesOfParts>
  <Company>Marion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Mentoring</dc:title>
  <dc:creator>Hampton, Lindsey - Staff Development</dc:creator>
  <cp:lastModifiedBy>beubanks</cp:lastModifiedBy>
  <cp:revision>78</cp:revision>
  <dcterms:created xsi:type="dcterms:W3CDTF">2016-08-25T20:20:29Z</dcterms:created>
  <dcterms:modified xsi:type="dcterms:W3CDTF">2016-09-23T15:37:05Z</dcterms:modified>
</cp:coreProperties>
</file>