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4" r:id="rId2"/>
    <p:sldMasterId id="2147483678" r:id="rId3"/>
    <p:sldMasterId id="2147483682" r:id="rId4"/>
  </p:sldMasterIdLst>
  <p:notesMasterIdLst>
    <p:notesMasterId r:id="rId19"/>
  </p:notesMasterIdLst>
  <p:sldIdLst>
    <p:sldId id="279" r:id="rId5"/>
    <p:sldId id="313" r:id="rId6"/>
    <p:sldId id="315" r:id="rId7"/>
    <p:sldId id="316" r:id="rId8"/>
    <p:sldId id="317" r:id="rId9"/>
    <p:sldId id="319" r:id="rId10"/>
    <p:sldId id="296" r:id="rId11"/>
    <p:sldId id="299" r:id="rId12"/>
    <p:sldId id="320" r:id="rId13"/>
    <p:sldId id="321" r:id="rId14"/>
    <p:sldId id="322" r:id="rId15"/>
    <p:sldId id="310" r:id="rId16"/>
    <p:sldId id="323" r:id="rId17"/>
    <p:sldId id="295" r:id="rId1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40" autoAdjust="0"/>
  </p:normalViewPr>
  <p:slideViewPr>
    <p:cSldViewPr>
      <p:cViewPr varScale="1">
        <p:scale>
          <a:sx n="55" d="100"/>
          <a:sy n="55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4B77EF-E389-4305-BB94-351753DE9B5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B6236C-6315-4968-A8B6-5E7ABDC11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236C-6315-4968-A8B6-5E7ABDC118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3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1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8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8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66705-3C8D-9044-9E39-C5B825C31A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236C-6315-4968-A8B6-5E7ABDC118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24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236C-6315-4968-A8B6-5E7ABDC118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19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266CB-3D3F-40F0-8F89-89287C9C1E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0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597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tIns="91440" rIns="182880" anchor="t">
            <a:normAutofit/>
          </a:bodyPr>
          <a:lstStyle>
            <a:lvl1pPr>
              <a:defRPr lang="en-US" sz="3600" dirty="0">
                <a:solidFill>
                  <a:srgbClr val="FEF4E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lvl="0" indent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990600"/>
            <a:ext cx="8991600" cy="5029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8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597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tIns="91440" rIns="182880" anchor="t">
            <a:normAutofit/>
          </a:bodyPr>
          <a:lstStyle>
            <a:lvl1pPr>
              <a:defRPr lang="en-US" sz="3600" dirty="0">
                <a:solidFill>
                  <a:srgbClr val="FEF4E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lvl="0" indent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990600"/>
            <a:ext cx="8991600" cy="5029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8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06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 userDrawn="1"/>
        </p:nvSpPr>
        <p:spPr>
          <a:xfrm>
            <a:off x="4267200" y="12700"/>
            <a:ext cx="4876800" cy="684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228600" algn="l"/>
            <a:endParaRPr lang="en-US" sz="30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248" y="4038600"/>
            <a:ext cx="4873752" cy="1325563"/>
          </a:xfrm>
          <a:prstGeom prst="rect">
            <a:avLst/>
          </a:prstGeom>
        </p:spPr>
        <p:txBody>
          <a:bodyPr lIns="182880"/>
          <a:lstStyle>
            <a:lvl1pPr algn="l">
              <a:defRPr sz="3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94030" y="914400"/>
            <a:ext cx="4630738" cy="304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4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61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 userDrawn="1"/>
        </p:nvSpPr>
        <p:spPr>
          <a:xfrm>
            <a:off x="4267200" y="12700"/>
            <a:ext cx="4876800" cy="684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228600" algn="l"/>
            <a:endParaRPr lang="en-US" sz="30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248" y="4038600"/>
            <a:ext cx="4873752" cy="1325563"/>
          </a:xfrm>
          <a:prstGeom prst="rect">
            <a:avLst/>
          </a:prstGeom>
        </p:spPr>
        <p:txBody>
          <a:bodyPr lIns="182880"/>
          <a:lstStyle>
            <a:lvl1pPr algn="l">
              <a:defRPr sz="3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94030" y="914400"/>
            <a:ext cx="4630738" cy="304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597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tIns="91440" rIns="182880" anchor="t">
            <a:normAutofit/>
          </a:bodyPr>
          <a:lstStyle>
            <a:lvl1pPr>
              <a:defRPr lang="en-US" sz="3600" dirty="0">
                <a:solidFill>
                  <a:srgbClr val="FEF4E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lvl="0" indent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990600"/>
            <a:ext cx="8991600" cy="5029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2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7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 userDrawn="1"/>
        </p:nvSpPr>
        <p:spPr>
          <a:xfrm>
            <a:off x="4267200" y="12700"/>
            <a:ext cx="4876800" cy="684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228600" algn="l"/>
            <a:endParaRPr lang="en-US" sz="30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248" y="4038600"/>
            <a:ext cx="4873752" cy="1325563"/>
          </a:xfrm>
          <a:prstGeom prst="rect">
            <a:avLst/>
          </a:prstGeom>
        </p:spPr>
        <p:txBody>
          <a:bodyPr lIns="182880"/>
          <a:lstStyle>
            <a:lvl1pPr algn="l">
              <a:defRPr sz="3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94030" y="914400"/>
            <a:ext cx="4630738" cy="304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597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tIns="91440" rIns="182880" anchor="t">
            <a:normAutofit/>
          </a:bodyPr>
          <a:lstStyle>
            <a:lvl1pPr>
              <a:defRPr lang="en-US" sz="3600" dirty="0">
                <a:solidFill>
                  <a:srgbClr val="FEF4EC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lvl="0" indent="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990600"/>
            <a:ext cx="8991600" cy="5029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5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5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 userDrawn="1"/>
        </p:nvSpPr>
        <p:spPr>
          <a:xfrm>
            <a:off x="4267200" y="12700"/>
            <a:ext cx="4876800" cy="684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228600" algn="l"/>
            <a:endParaRPr lang="en-US" sz="30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248" y="4038600"/>
            <a:ext cx="4873752" cy="1325563"/>
          </a:xfrm>
          <a:prstGeom prst="rect">
            <a:avLst/>
          </a:prstGeom>
        </p:spPr>
        <p:txBody>
          <a:bodyPr lIns="182880"/>
          <a:lstStyle>
            <a:lvl1pPr algn="l">
              <a:defRPr sz="3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94030" y="914400"/>
            <a:ext cx="4630738" cy="304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4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-11652" y="6374869"/>
            <a:ext cx="9155652" cy="483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45720" bIns="9144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 ©2015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Florida Center for Research in Science, Technology, Engineering, and Mathematics 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Learning Systems Institute – Florida State University </a:t>
            </a:r>
            <a:endParaRPr lang="en-US" sz="7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08420"/>
            <a:ext cx="1216689" cy="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2">
              <a:lumMod val="7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-11652" y="6374869"/>
            <a:ext cx="9155652" cy="483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45720" bIns="9144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 ©2015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Florida Center for Research in Science, Technology, Engineering, and Mathematics 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Learning Systems Institute – Florida State University </a:t>
            </a:r>
            <a:endParaRPr lang="en-US" sz="7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08420"/>
            <a:ext cx="1216689" cy="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2">
              <a:lumMod val="7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-11652" y="6374869"/>
            <a:ext cx="9155652" cy="483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45720" bIns="9144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 ©2015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Florida Center for Research in Science, Technology, Engineering, and Mathematics 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Learning Systems Institute – Florida State University </a:t>
            </a:r>
            <a:endParaRPr lang="en-US" sz="7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08420"/>
            <a:ext cx="1216689" cy="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4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2">
              <a:lumMod val="7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-11652" y="6374869"/>
            <a:ext cx="9155652" cy="483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45720" bIns="9144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 ©2015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Florida Center for Research in Science, Technology, Engineering, and Mathematics </a:t>
            </a:r>
          </a:p>
          <a:p>
            <a:pPr algn="l"/>
            <a:r>
              <a:rPr lang="en-US" sz="7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Learning Systems Institute – Florida State University </a:t>
            </a:r>
            <a:endParaRPr lang="en-US" sz="7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08420"/>
            <a:ext cx="1216689" cy="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2">
              <a:lumMod val="7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alms.org/pd/feedback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977313" cy="85725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Connect with CPALMS via Social Media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4141559"/>
              </p:ext>
            </p:extLst>
          </p:nvPr>
        </p:nvGraphicFramePr>
        <p:xfrm>
          <a:off x="332292" y="1273225"/>
          <a:ext cx="8312728" cy="4438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57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www.facebook.com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icpalms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Myriad Pro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@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tweetcpalms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pinterest.com/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icpalms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81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</a:rPr>
                        <a:t>Standard/Benchmark lookup by SMS!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US" sz="1000" dirty="0" smtClean="0">
                        <a:latin typeface="+mn-lt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Text a standard number (e.g., SC.8.N.1.2)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to 850-846-6868 and CPALMS will text you back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with the description.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67" y="1545021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50" y="2431472"/>
            <a:ext cx="550334" cy="450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71" y="3179123"/>
            <a:ext cx="533400" cy="533400"/>
          </a:xfrm>
          <a:prstGeom prst="rect">
            <a:avLst/>
          </a:prstGeom>
        </p:spPr>
      </p:pic>
      <p:pic>
        <p:nvPicPr>
          <p:cNvPr id="8" name="Picture 3" descr="Newslet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17" y="454280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99" t="9377" r="18593" b="6248"/>
          <a:stretch/>
        </p:blipFill>
        <p:spPr>
          <a:xfrm>
            <a:off x="152400" y="809673"/>
            <a:ext cx="8698523" cy="5415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86453"/>
            <a:ext cx="85344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Beyond Standards Math K-5 Videos</a:t>
            </a:r>
            <a:endParaRPr lang="en-US" sz="2800" b="1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76800" y="953108"/>
            <a:ext cx="1371600" cy="759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285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86453"/>
            <a:ext cx="85344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Math Formative Assessment System (MFAS) PD Modules</a:t>
            </a:r>
            <a:endParaRPr lang="en-US" sz="2800" b="1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475" t="8333" r="23060" b="5209"/>
          <a:stretch/>
        </p:blipFill>
        <p:spPr>
          <a:xfrm>
            <a:off x="304800" y="809673"/>
            <a:ext cx="8381999" cy="54405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59014" y="980038"/>
            <a:ext cx="1529863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1409698" y="1332893"/>
            <a:ext cx="1843454" cy="4197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Arrow 6"/>
          <p:cNvSpPr/>
          <p:nvPr/>
        </p:nvSpPr>
        <p:spPr>
          <a:xfrm rot="7777694">
            <a:off x="7640838" y="4309683"/>
            <a:ext cx="9906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447" t="15625" r="14860" b="7292"/>
          <a:stretch/>
        </p:blipFill>
        <p:spPr>
          <a:xfrm>
            <a:off x="0" y="25879"/>
            <a:ext cx="9067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3D Lessons Coming Soon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13" r="11567"/>
          <a:stretch/>
        </p:blipFill>
        <p:spPr>
          <a:xfrm>
            <a:off x="152400" y="959741"/>
            <a:ext cx="8839200" cy="53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2493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lvl="1"/>
            <a:r>
              <a:rPr lang="en-US" sz="3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Myriad Pro"/>
              </a:rPr>
              <a:t>Provide feedback on this session:</a:t>
            </a:r>
            <a:br>
              <a:rPr lang="en-US" sz="3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Myriad Pro"/>
              </a:rPr>
            </a:br>
            <a:r>
              <a:rPr lang="en-US" sz="3200" b="1" dirty="0">
                <a:solidFill>
                  <a:schemeClr val="bg1"/>
                </a:solidFill>
                <a:latin typeface="Segoe UI Light" panose="020B0502040204020203" pitchFamily="34" charset="0"/>
                <a:cs typeface="Myriad Pro"/>
                <a:hlinkClick r:id="rId3"/>
              </a:rPr>
              <a:t>http://</a:t>
            </a:r>
            <a:r>
              <a:rPr lang="en-US" sz="3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Myriad Pro"/>
                <a:hlinkClick r:id="rId3"/>
              </a:rPr>
              <a:t>www.cpalms.org/pd/feedback.aspx</a:t>
            </a:r>
            <a:r>
              <a:rPr lang="en-US" sz="3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Myriad Pro"/>
              </a:rPr>
              <a:t> </a:t>
            </a:r>
            <a:endParaRPr lang="en-US" sz="3200" b="1" dirty="0">
              <a:solidFill>
                <a:schemeClr val="bg1"/>
              </a:solidFill>
              <a:latin typeface="Segoe UI Light" panose="020B0502040204020203" pitchFamily="34" charset="0"/>
              <a:cs typeface="Myriad Pr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7317" y="1447800"/>
            <a:ext cx="8839200" cy="49672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Myriad Pro"/>
              <a:cs typeface="Myriad Pro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  <a:latin typeface="Myriad Pro"/>
                <a:cs typeface="Myriad Pro"/>
              </a:rPr>
              <a:t>Presenters:  Glenna Barber</a:t>
            </a:r>
          </a:p>
          <a:p>
            <a:pPr marL="0" indent="0" algn="r">
              <a:buNone/>
            </a:pPr>
            <a:endParaRPr lang="en-US" dirty="0" smtClean="0">
              <a:solidFill>
                <a:schemeClr val="bg1"/>
              </a:solidFill>
              <a:latin typeface="Myriad Pro"/>
              <a:cs typeface="Myriad Pro"/>
            </a:endParaRPr>
          </a:p>
          <a:p>
            <a:pPr marL="0" indent="0" algn="r">
              <a:buNone/>
            </a:pPr>
            <a:r>
              <a:rPr lang="en-US" sz="3600" dirty="0" smtClean="0">
                <a:solidFill>
                  <a:schemeClr val="bg1"/>
                </a:solidFill>
                <a:latin typeface="Myriad Pro"/>
                <a:cs typeface="Myriad Pro"/>
              </a:rPr>
              <a:t>Next </a:t>
            </a:r>
            <a:r>
              <a:rPr lang="en-US" sz="3600" dirty="0">
                <a:solidFill>
                  <a:schemeClr val="bg1"/>
                </a:solidFill>
                <a:latin typeface="Myriad Pro"/>
                <a:cs typeface="Myriad Pro"/>
              </a:rPr>
              <a:t>Steps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1" algn="r"/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ocate and export your course descriptions</a:t>
            </a:r>
          </a:p>
          <a:p>
            <a:pPr lvl="1" algn="r"/>
            <a:r>
              <a:rPr lang="en-US" dirty="0" smtClean="0">
                <a:solidFill>
                  <a:schemeClr val="bg1"/>
                </a:solidFill>
              </a:rPr>
              <a:t>Explore the resources on CPALMS</a:t>
            </a:r>
          </a:p>
          <a:p>
            <a:pPr lvl="1" algn="r"/>
            <a:r>
              <a:rPr lang="en-US" dirty="0" smtClean="0">
                <a:solidFill>
                  <a:schemeClr val="bg1"/>
                </a:solidFill>
              </a:rPr>
              <a:t>Get ready for a Great Year!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604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/>
          <a:lstStyle/>
          <a:p>
            <a:pPr marL="228600" algn="r"/>
            <a:r>
              <a:rPr lang="en-US" sz="3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www.cpalms.org</a:t>
            </a:r>
            <a:endParaRPr lang="en-US" sz="32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8176" y="4674269"/>
            <a:ext cx="2962224" cy="1470100"/>
          </a:xfrm>
          <a:prstGeom prst="rect">
            <a:avLst/>
          </a:prstGeom>
          <a:solidFill>
            <a:srgbClr val="7030A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Glenna Barber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1752600"/>
            <a:ext cx="50292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Using CPALMS for Professional Development</a:t>
            </a:r>
            <a:endParaRPr lang="en-US" sz="3600" b="1" dirty="0" smtClean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72250" y="4711612"/>
            <a:ext cx="2962224" cy="1470100"/>
          </a:xfrm>
          <a:prstGeom prst="rect">
            <a:avLst/>
          </a:prstGeom>
          <a:solidFill>
            <a:srgbClr val="FF000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gbarber@lsi.fsu.edu</a:t>
            </a:r>
            <a:endParaRPr lang="en-US" sz="2400" b="1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/>
          <a:lstStyle/>
          <a:p>
            <a:pPr marL="228600" algn="r"/>
            <a:r>
              <a:rPr lang="en-US" sz="3200" b="1" dirty="0" smtClean="0"/>
              <a:t>Workshop Goals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85956" y="4267200"/>
            <a:ext cx="4238444" cy="19121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Explore the Beyond the Standards Math K-5 Video Series and Perspectives Videos 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5556" y="2667000"/>
            <a:ext cx="4238444" cy="19409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latin typeface="Segoe UI Light" panose="020B0502040204020203" pitchFamily="34" charset="0"/>
              </a:rPr>
              <a:t>Learn to navigate CPALMS and explore modules and resources which can be used for Professional Development</a:t>
            </a:r>
            <a:endParaRPr lang="en-US" sz="2000" b="1" dirty="0">
              <a:latin typeface="Segoe UI Light" panose="020B0502040204020203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707" y="1178942"/>
            <a:ext cx="4232693" cy="194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Become familiar </a:t>
            </a:r>
            <a:r>
              <a:rPr lang="en-US" sz="20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with the Professional Development Modules on CPALMS </a:t>
            </a:r>
            <a:endParaRPr lang="en-US" sz="20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/>
          <a:lstStyle/>
          <a:p>
            <a:pPr marL="228600" algn="r"/>
            <a:r>
              <a:rPr lang="en-US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Resource Review Process</a:t>
            </a:r>
            <a:endParaRPr lang="en-US" sz="3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8462" y="2506782"/>
            <a:ext cx="1750338" cy="1752600"/>
          </a:xfrm>
          <a:prstGeom prst="rect">
            <a:avLst/>
          </a:prstGeom>
          <a:solidFill>
            <a:schemeClr val="accent6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Pedagogy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8176" y="2506782"/>
            <a:ext cx="1750338" cy="1752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Content accuracy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8176" y="4335582"/>
            <a:ext cx="1750338" cy="1752600"/>
          </a:xfrm>
          <a:prstGeom prst="rect">
            <a:avLst/>
          </a:prstGeom>
          <a:solidFill>
            <a:srgbClr val="7030A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Standards- alignment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2506782"/>
            <a:ext cx="1750338" cy="1752600"/>
          </a:xfrm>
          <a:prstGeom prst="rect">
            <a:avLst/>
          </a:prstGeom>
          <a:solidFill>
            <a:srgbClr val="00B05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Effective presentation</a:t>
            </a:r>
            <a:endParaRPr lang="en-US" sz="22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57400" y="4335582"/>
            <a:ext cx="1750338" cy="1752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Appropriateness for target audience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77000" y="4087444"/>
            <a:ext cx="2512338" cy="19753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average of</a:t>
            </a:r>
          </a:p>
          <a:p>
            <a:r>
              <a:rPr lang="en-US" sz="4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 reviews</a:t>
            </a:r>
            <a:r>
              <a:rPr lang="en-US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 resource</a:t>
            </a:r>
            <a:endParaRPr lang="en-US" sz="16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899544"/>
            <a:ext cx="45720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Review Areas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88462" y="4343400"/>
            <a:ext cx="1750338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Specialty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04364" y="2015228"/>
            <a:ext cx="1750338" cy="778042"/>
          </a:xfrm>
          <a:prstGeom prst="rect">
            <a:avLst/>
          </a:prstGeom>
          <a:solidFill>
            <a:srgbClr val="FF000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Expert teachers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20527" y="3178902"/>
            <a:ext cx="1750338" cy="7865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Subject area experts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8284" y="2721702"/>
            <a:ext cx="4572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1145771"/>
            <a:ext cx="880230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review process designed for providing professional development for submitters and dedicated for creating high-quality resources for use by our educators.</a:t>
            </a:r>
          </a:p>
        </p:txBody>
      </p:sp>
    </p:spTree>
    <p:extLst>
      <p:ext uri="{BB962C8B-B14F-4D97-AF65-F5344CB8AC3E}">
        <p14:creationId xmlns:p14="http://schemas.microsoft.com/office/powerpoint/2010/main" val="24282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974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/>
          <a:lstStyle/>
          <a:p>
            <a:pPr marL="228600" algn="r"/>
            <a:r>
              <a:rPr lang="en-US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Variety of Resource Types</a:t>
            </a:r>
            <a:endParaRPr lang="en-US" sz="3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430" y="1066800"/>
            <a:ext cx="1750338" cy="1662720"/>
          </a:xfrm>
          <a:prstGeom prst="rect">
            <a:avLst/>
          </a:prstGeom>
          <a:solidFill>
            <a:srgbClr val="FF000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Lesson Plans and Units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5429" y="2819400"/>
            <a:ext cx="1750338" cy="16627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MEA STEM Lessons &amp; Activities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4653" y="2819400"/>
            <a:ext cx="1750338" cy="16627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Text Complexity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3244" y="4585680"/>
            <a:ext cx="1750338" cy="1650997"/>
          </a:xfrm>
          <a:prstGeom prst="rect">
            <a:avLst/>
          </a:prstGeom>
          <a:solidFill>
            <a:srgbClr val="D88916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Virtual Manipulatives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24653" y="4585680"/>
            <a:ext cx="1750338" cy="1650997"/>
          </a:xfrm>
          <a:prstGeom prst="rect">
            <a:avLst/>
          </a:prstGeom>
          <a:solidFill>
            <a:schemeClr val="tx2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Perspectives Video Series</a:t>
            </a:r>
            <a:endParaRPr lang="en-US" sz="22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24653" y="1066800"/>
            <a:ext cx="1750338" cy="1662720"/>
          </a:xfrm>
          <a:prstGeom prst="rect">
            <a:avLst/>
          </a:prstGeom>
          <a:solidFill>
            <a:srgbClr val="7030A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Math Formative Assessments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3453" y="2819400"/>
            <a:ext cx="1750338" cy="1662720"/>
          </a:xfrm>
          <a:prstGeom prst="rect">
            <a:avLst/>
          </a:prstGeom>
          <a:solidFill>
            <a:srgbClr val="00B05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Problem-solving Tasks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53453" y="4585680"/>
            <a:ext cx="1750338" cy="165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Educational Games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393662" y="4597403"/>
            <a:ext cx="1674138" cy="165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Professional Development Modules</a:t>
            </a:r>
            <a:endParaRPr lang="en-US" sz="18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82253" y="4597403"/>
            <a:ext cx="1750338" cy="165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Student Resources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582253" y="2819400"/>
            <a:ext cx="1750338" cy="16627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Sets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1676400"/>
            <a:ext cx="45720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Standards aligned and vetted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393662" y="2819400"/>
            <a:ext cx="1674138" cy="16627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Lesson Study Resource Kits</a:t>
            </a:r>
            <a:endParaRPr lang="en-US" sz="18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3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anchor="t">
            <a:normAutofit fontScale="90000"/>
          </a:bodyPr>
          <a:lstStyle/>
          <a:p>
            <a:pPr marL="228600" algn="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Few of the Tools on iCPALMS</a:t>
            </a:r>
            <a:b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200" dirty="0"/>
              <a:t>C</a:t>
            </a:r>
            <a:r>
              <a:rPr lang="en-US" sz="3200" dirty="0" smtClean="0"/>
              <a:t>urrently only available to FL educators</a:t>
            </a:r>
            <a:endParaRPr lang="en-US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177" y="1066800"/>
            <a:ext cx="1750338" cy="1593273"/>
          </a:xfrm>
          <a:prstGeom prst="rect">
            <a:avLst/>
          </a:prstGeom>
          <a:solidFill>
            <a:srgbClr val="FF000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CMAP Curriculum Planner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8176" y="2819400"/>
            <a:ext cx="1750338" cy="15932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Lesson Study Support System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9662" y="4572000"/>
            <a:ext cx="1750338" cy="159327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Professional Development System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5991" y="4572000"/>
            <a:ext cx="1750338" cy="1593273"/>
          </a:xfrm>
          <a:prstGeom prst="rect">
            <a:avLst/>
          </a:prstGeom>
          <a:solidFill>
            <a:srgbClr val="D88916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My </a:t>
            </a:r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Resources </a:t>
            </a: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Center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9662" y="2819400"/>
            <a:ext cx="1750338" cy="1593273"/>
          </a:xfrm>
          <a:prstGeom prst="rect">
            <a:avLst/>
          </a:prstGeom>
          <a:solidFill>
            <a:srgbClr val="7030A0"/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Standards Visualizer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73333" y="4579818"/>
            <a:ext cx="1750338" cy="15932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Ins="182880" bIns="9144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Several others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384726"/>
            <a:ext cx="41910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120,000 Florida educators</a:t>
            </a:r>
          </a:p>
          <a:p>
            <a:pPr algn="r"/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have an account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900" y="1555926"/>
            <a:ext cx="65913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More than 700,000 curriculum plans have been created using the CMAP</a:t>
            </a:r>
          </a:p>
        </p:txBody>
      </p:sp>
    </p:spTree>
    <p:extLst>
      <p:ext uri="{BB962C8B-B14F-4D97-AF65-F5344CB8AC3E}">
        <p14:creationId xmlns:p14="http://schemas.microsoft.com/office/powerpoint/2010/main" val="34345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12981" t="7696" r="1281" b="5929"/>
          <a:stretch/>
        </p:blipFill>
        <p:spPr bwMode="auto">
          <a:xfrm>
            <a:off x="152400" y="914400"/>
            <a:ext cx="8839200" cy="5003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/>
          <p:cNvSpPr/>
          <p:nvPr/>
        </p:nvSpPr>
        <p:spPr>
          <a:xfrm>
            <a:off x="-1" y="1156684"/>
            <a:ext cx="914401" cy="608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676140" y="152400"/>
            <a:ext cx="80868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CPALMS Home</a:t>
            </a:r>
          </a:p>
        </p:txBody>
      </p:sp>
    </p:spTree>
    <p:extLst>
      <p:ext uri="{BB962C8B-B14F-4D97-AF65-F5344CB8AC3E}">
        <p14:creationId xmlns:p14="http://schemas.microsoft.com/office/powerpoint/2010/main" val="9677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2340" t="7982" r="14263" b="5074"/>
          <a:stretch/>
        </p:blipFill>
        <p:spPr bwMode="auto">
          <a:xfrm>
            <a:off x="152400" y="697874"/>
            <a:ext cx="8839201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3438660" y="914401"/>
            <a:ext cx="1516487" cy="6857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304799" y="174654"/>
            <a:ext cx="85344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7077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03" t="8333" r="15813" b="8333"/>
          <a:stretch/>
        </p:blipFill>
        <p:spPr>
          <a:xfrm>
            <a:off x="152400" y="809673"/>
            <a:ext cx="8839200" cy="55963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01308" y="953108"/>
            <a:ext cx="1371600" cy="759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304800" y="286453"/>
            <a:ext cx="85344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Professional Development Modules</a:t>
            </a:r>
            <a:endParaRPr lang="en-US" sz="2800" b="1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ALMS-Teal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indent="-342900">
          <a:buFont typeface="Wingdings" pitchFamily="2" charset="2"/>
          <a:buChar char="§"/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PALMS-Teal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indent="-342900">
          <a:buFont typeface="Wingdings" pitchFamily="2" charset="2"/>
          <a:buChar char="§"/>
          <a:defRPr sz="2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CPALMS-Teal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indent="-342900">
          <a:buFont typeface="Wingdings" pitchFamily="2" charset="2"/>
          <a:buChar char="§"/>
          <a:defRPr sz="2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CPALMS-Teal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indent="-342900">
          <a:buFont typeface="Wingdings" pitchFamily="2" charset="2"/>
          <a:buChar char="§"/>
          <a:defRPr sz="24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279</Words>
  <Application>Microsoft Office PowerPoint</Application>
  <PresentationFormat>On-screen Show (4:3)</PresentationFormat>
  <Paragraphs>78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Myriad Pro</vt:lpstr>
      <vt:lpstr>Segoe UI Light</vt:lpstr>
      <vt:lpstr>CPALMS-TealOrange</vt:lpstr>
      <vt:lpstr>1_CPALMS-TealOrange</vt:lpstr>
      <vt:lpstr>2_CPALMS-TealOrange</vt:lpstr>
      <vt:lpstr>3_CPALMS-TealOrange</vt:lpstr>
      <vt:lpstr>Connect with CPALMS via Social Media</vt:lpstr>
      <vt:lpstr>www.cpalms.org</vt:lpstr>
      <vt:lpstr>Workshop Goals</vt:lpstr>
      <vt:lpstr>Resource Review Process</vt:lpstr>
      <vt:lpstr>Variety of Resource Types</vt:lpstr>
      <vt:lpstr>Few of the Tools on iCPALMS Currently only available to FL educators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3D Lessons Coming Soon</vt:lpstr>
      <vt:lpstr>Provide feedback on this session: http://www.cpalms.org/pd/feedback.aspx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Hauptli</dc:creator>
  <cp:lastModifiedBy>Glenna Barber</cp:lastModifiedBy>
  <cp:revision>122</cp:revision>
  <cp:lastPrinted>2014-06-04T02:30:12Z</cp:lastPrinted>
  <dcterms:created xsi:type="dcterms:W3CDTF">2012-08-18T13:13:11Z</dcterms:created>
  <dcterms:modified xsi:type="dcterms:W3CDTF">2016-04-29T12:02:38Z</dcterms:modified>
</cp:coreProperties>
</file>