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75" r:id="rId11"/>
    <p:sldId id="274" r:id="rId12"/>
    <p:sldId id="273" r:id="rId13"/>
    <p:sldId id="263" r:id="rId14"/>
    <p:sldId id="272" r:id="rId15"/>
    <p:sldId id="269" r:id="rId16"/>
    <p:sldId id="276" r:id="rId17"/>
    <p:sldId id="264" r:id="rId18"/>
    <p:sldId id="266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1EDFF-A291-5945-AE65-8770205CC1B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0733B-DEB0-B745-A664-9A6B5861B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3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09ED1-D570-4BEA-AC0E-C334800E79EB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E0791-6D5C-4BD4-8A9B-B786A9F2A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8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SIOP is a framework for lesson planning and delivery that makes</a:t>
            </a:r>
            <a:r>
              <a:rPr lang="en-US" baseline="0" dirty="0" smtClean="0"/>
              <a:t> content comprehensible while developing academic language. </a:t>
            </a:r>
          </a:p>
          <a:p>
            <a:r>
              <a:rPr lang="en-US" baseline="0" dirty="0" smtClean="0"/>
              <a:t>SIOP consists of 8 components. Within these eight components, there are 30 features.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SIOP does not claim to own these teaching practices. We knew many of them before they were grouped under the SIOP umbrella. </a:t>
            </a:r>
          </a:p>
          <a:p>
            <a:r>
              <a:rPr lang="en-US" baseline="0" dirty="0" smtClean="0"/>
              <a:t>After years of research and classroom observation, these 30 features have been proven to improve academic performance of ELLs and other students.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Best practices grouped together with the </a:t>
            </a:r>
            <a:r>
              <a:rPr lang="en-US" u="sng" baseline="0" dirty="0" smtClean="0"/>
              <a:t>focus on developing academic language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FFBCB-4A4F-432D-8EFF-29FD651469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live in the era of standards-based instruction. We do not choose what we teach. We do have the choice in HOW we teach though. </a:t>
            </a:r>
          </a:p>
          <a:p>
            <a:r>
              <a:rPr lang="en-US" baseline="0" dirty="0" smtClean="0"/>
              <a:t>We want to share with you some examples from SIOP classrooms that make instruction more comprehensible to ELLs (and other students as well).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look at examples of SIOP in action in our classrooms. There will be several groups of pictures. After each one, we will give you a chance to discuss it at your table and/or ask questions.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FFBCB-4A4F-432D-8EFF-29FD651469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8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827751" y="3107763"/>
            <a:ext cx="7551601" cy="1612607"/>
          </a:xfrm>
        </p:spPr>
        <p:txBody>
          <a:bodyPr/>
          <a:lstStyle/>
          <a:p>
            <a:pPr algn="ctr"/>
            <a:r>
              <a:rPr lang="en-US" sz="3600" dirty="0" smtClean="0"/>
              <a:t>SIOP Implementation in </a:t>
            </a:r>
            <a:br>
              <a:rPr lang="en-US" sz="3600" dirty="0" smtClean="0"/>
            </a:br>
            <a:r>
              <a:rPr lang="en-US" sz="3600" dirty="0" smtClean="0"/>
              <a:t>Manatee County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Title I and Title III Partnership</a:t>
            </a:r>
          </a:p>
          <a:p>
            <a:r>
              <a:rPr lang="en-US" dirty="0" smtClean="0"/>
              <a:t>Presented by: Debra Estes, ESOL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9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SIOP </a:t>
            </a:r>
            <a:r>
              <a:rPr lang="en-US" sz="4000" dirty="0" smtClean="0"/>
              <a:t>Training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6502" y="3537127"/>
            <a:ext cx="2656166" cy="19921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33" y="3063034"/>
            <a:ext cx="3730985" cy="279823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0608" y="2911463"/>
            <a:ext cx="3371210" cy="252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40" y="1353895"/>
            <a:ext cx="7716837" cy="1447800"/>
          </a:xfrm>
        </p:spPr>
        <p:txBody>
          <a:bodyPr/>
          <a:lstStyle/>
          <a:p>
            <a:r>
              <a:rPr lang="en-US" sz="2400" dirty="0"/>
              <a:t>SIOP </a:t>
            </a:r>
            <a:r>
              <a:rPr lang="en-US" sz="2400" dirty="0" smtClean="0"/>
              <a:t>Training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6841" y="2307214"/>
            <a:ext cx="3982676" cy="2987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5" y="2801695"/>
            <a:ext cx="2305924" cy="3074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06" y="1613483"/>
            <a:ext cx="2429221" cy="182191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52" y="3650085"/>
            <a:ext cx="2913529" cy="2185147"/>
          </a:xfrm>
        </p:spPr>
      </p:pic>
    </p:spTree>
    <p:extLst>
      <p:ext uri="{BB962C8B-B14F-4D97-AF65-F5344CB8AC3E}">
        <p14:creationId xmlns:p14="http://schemas.microsoft.com/office/powerpoint/2010/main" val="39278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" y="2090136"/>
            <a:ext cx="4929074" cy="3696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4" t="33011"/>
          <a:stretch/>
        </p:blipFill>
        <p:spPr>
          <a:xfrm rot="10800000">
            <a:off x="5421854" y="3285615"/>
            <a:ext cx="3509682" cy="25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2 </a:t>
            </a:r>
            <a:r>
              <a:rPr lang="en-US" dirty="0">
                <a:effectLst/>
              </a:rPr>
              <a:t>follow up component enrichment workshops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2 </a:t>
            </a:r>
            <a:r>
              <a:rPr lang="en-US" dirty="0">
                <a:effectLst/>
              </a:rPr>
              <a:t>on-site coaching sessions with on-going support from ESOL and other </a:t>
            </a:r>
            <a:r>
              <a:rPr lang="en-US" dirty="0" smtClean="0">
                <a:effectLst/>
              </a:rPr>
              <a:t>District Specialists</a:t>
            </a:r>
            <a:r>
              <a:rPr lang="en-US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Collaborative Planning by grade level team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9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SIOP </a:t>
            </a:r>
            <a:r>
              <a:rPr lang="en-US" sz="3600" dirty="0" smtClean="0"/>
              <a:t>Collaborative Planning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902" y="3378767"/>
            <a:ext cx="2723030" cy="2052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56" y="3043741"/>
            <a:ext cx="3630708" cy="2723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368" y="3384120"/>
            <a:ext cx="2723029" cy="20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Trained instructional coaches, teachers from </a:t>
            </a:r>
            <a:r>
              <a:rPr lang="en-US" dirty="0" err="1" smtClean="0"/>
              <a:t>Prine</a:t>
            </a:r>
            <a:r>
              <a:rPr lang="en-US" dirty="0" smtClean="0"/>
              <a:t> EL, district personnel to support the school in SIOP implementation</a:t>
            </a:r>
          </a:p>
          <a:p>
            <a:r>
              <a:rPr lang="en-US" dirty="0" smtClean="0"/>
              <a:t>District staff, select teachers and select coaches attended Train-the-Trainer and inter-rater reliability training in the use of the protocol</a:t>
            </a:r>
          </a:p>
        </p:txBody>
      </p:sp>
    </p:spTree>
    <p:extLst>
      <p:ext uri="{BB962C8B-B14F-4D97-AF65-F5344CB8AC3E}">
        <p14:creationId xmlns:p14="http://schemas.microsoft.com/office/powerpoint/2010/main" val="206215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dirty="0"/>
              <a:t>SIOP </a:t>
            </a:r>
            <a:r>
              <a:rPr lang="en-US" sz="2400" dirty="0" smtClean="0"/>
              <a:t>Training: Building Capacity of </a:t>
            </a:r>
            <a:br>
              <a:rPr lang="en-US" sz="2400" dirty="0" smtClean="0"/>
            </a:br>
            <a:r>
              <a:rPr lang="en-US" sz="2400" dirty="0" smtClean="0"/>
              <a:t>District Personnel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4" y="3058721"/>
            <a:ext cx="3561198" cy="267089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73" y="2175921"/>
            <a:ext cx="2354132" cy="1765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42" y="4242108"/>
            <a:ext cx="3088757" cy="231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969918" cy="1447800"/>
          </a:xfrm>
        </p:spPr>
        <p:txBody>
          <a:bodyPr/>
          <a:lstStyle/>
          <a:p>
            <a:r>
              <a:rPr lang="en-US" dirty="0" smtClean="0"/>
              <a:t>Collaboration </a:t>
            </a:r>
            <a:br>
              <a:rPr lang="en-US" dirty="0" smtClean="0"/>
            </a:br>
            <a:r>
              <a:rPr lang="en-US" dirty="0" smtClean="0"/>
              <a:t>Across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Title I, Part A and Title III Funding was used to </a:t>
            </a:r>
            <a:r>
              <a:rPr lang="en-US" dirty="0" smtClean="0">
                <a:effectLst/>
              </a:rPr>
              <a:t>	</a:t>
            </a:r>
          </a:p>
          <a:p>
            <a:pPr>
              <a:buFont typeface="Arial"/>
              <a:buChar char="•"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purchase materials</a:t>
            </a:r>
            <a:endParaRPr lang="en-US" dirty="0">
              <a:effectLst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effectLst/>
              </a:rPr>
              <a:t>	pay </a:t>
            </a:r>
            <a:r>
              <a:rPr lang="en-US" dirty="0">
                <a:effectLst/>
              </a:rPr>
              <a:t>teacher stipends for training outside of </a:t>
            </a:r>
            <a:r>
              <a:rPr lang="en-US" dirty="0" smtClean="0">
                <a:effectLst/>
              </a:rPr>
              <a:t>	the </a:t>
            </a:r>
            <a:r>
              <a:rPr lang="en-US" dirty="0">
                <a:effectLst/>
              </a:rPr>
              <a:t>contracted hours</a:t>
            </a:r>
            <a:r>
              <a:rPr lang="en-US" dirty="0" smtClean="0">
                <a:effectLst/>
              </a:rPr>
              <a:t>,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</a:rPr>
              <a:t>	pay </a:t>
            </a:r>
            <a:r>
              <a:rPr lang="en-US" dirty="0">
                <a:effectLst/>
              </a:rPr>
              <a:t>for substitute teachers for follow-up </a:t>
            </a:r>
            <a:r>
              <a:rPr lang="en-US" dirty="0" smtClean="0">
                <a:effectLst/>
              </a:rPr>
              <a:t>	coaching </a:t>
            </a:r>
            <a:r>
              <a:rPr lang="en-US" dirty="0">
                <a:effectLst/>
              </a:rPr>
              <a:t>sessions.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</a:t>
            </a:r>
            <a:br>
              <a:rPr lang="en-US" dirty="0"/>
            </a:br>
            <a:r>
              <a:rPr lang="en-US" dirty="0"/>
              <a:t>Across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The use of both funding sources was written into both the Title I and Title III </a:t>
            </a:r>
            <a:r>
              <a:rPr lang="en-US" dirty="0" smtClean="0">
                <a:effectLst/>
              </a:rPr>
              <a:t>grants.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Future plans include the use of Schools Improvement and/or Title II funds in order to expand the SIOP training to high needs schools and non-Title I schools.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-17777" y="3408854"/>
            <a:ext cx="8597765" cy="1679594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BONUS:  SIOP totally </a:t>
            </a:r>
            <a:r>
              <a:rPr lang="en-US" sz="4000" smtClean="0"/>
              <a:t>alignes </a:t>
            </a:r>
            <a:r>
              <a:rPr lang="en-US" sz="4000" dirty="0" smtClean="0"/>
              <a:t>with the Teacher Evaluation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154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26 % of the students in Manatee County Schools are ELL</a:t>
            </a:r>
          </a:p>
          <a:p>
            <a:r>
              <a:rPr lang="en-US" dirty="0" smtClean="0"/>
              <a:t>30 % of the students in Title I schools are ELL</a:t>
            </a:r>
          </a:p>
          <a:p>
            <a:r>
              <a:rPr lang="en-US" dirty="0"/>
              <a:t>33%-60% </a:t>
            </a:r>
            <a:r>
              <a:rPr lang="en-US" dirty="0" smtClean="0"/>
              <a:t>of the students are ELL at half of our Title I schools.</a:t>
            </a:r>
          </a:p>
          <a:p>
            <a:r>
              <a:rPr lang="en-US" dirty="0" smtClean="0"/>
              <a:t>13 Title I schools have between 100-370 ELL students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4912" y="1371600"/>
            <a:ext cx="3209087" cy="14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0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 – WE ARE ELL!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differentiation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817" r="15817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ELL is who we are</a:t>
            </a:r>
            <a:endParaRPr lang="en-US" dirty="0"/>
          </a:p>
        </p:txBody>
      </p:sp>
      <p:pic>
        <p:nvPicPr>
          <p:cNvPr id="14" name="Content Placeholder 13" descr="photo 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4773706" y="6461637"/>
            <a:ext cx="39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from a recent parent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6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369307" cy="1447800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4400" dirty="0" smtClean="0"/>
              <a:t>So WHAT IS SIOP?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07" y="2931299"/>
            <a:ext cx="8826486" cy="383385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effectLst/>
              </a:rPr>
              <a:t>The Sheltered Instruction Observation Protocol (SIOP) is a school reform effort focused on the development of academic language and literacy skills </a:t>
            </a:r>
            <a:r>
              <a:rPr lang="en-US" dirty="0" smtClean="0">
                <a:effectLst/>
              </a:rPr>
              <a:t>within the content areas.  </a:t>
            </a:r>
          </a:p>
          <a:p>
            <a:r>
              <a:rPr lang="en-US" dirty="0" smtClean="0">
                <a:effectLst/>
              </a:rPr>
              <a:t>All lessons have language and content objectives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It consists of 8 components and 30 features designed to address core instruction and best practices for English Language Learners.</a:t>
            </a:r>
          </a:p>
          <a:p>
            <a:r>
              <a:rPr lang="en-US" smtClean="0">
                <a:effectLst/>
              </a:rPr>
              <a:t>SIOP </a:t>
            </a:r>
            <a:r>
              <a:rPr lang="en-US" dirty="0">
                <a:effectLst/>
              </a:rPr>
              <a:t>teachers explicitly teach academic language and provide opportunities for students to practice that language</a:t>
            </a:r>
            <a:r>
              <a:rPr lang="en-US" dirty="0" smtClean="0">
                <a:effectLst/>
              </a:rPr>
              <a:t>. (</a:t>
            </a:r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ll </a:t>
            </a:r>
            <a:r>
              <a:rPr lang="en-US" dirty="0">
                <a:effectLst/>
              </a:rPr>
              <a:t>four language skills are taught and practiced: listening, speaking, reading and writing)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71" y="-37909"/>
            <a:ext cx="3558207" cy="2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8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SIOP</a:t>
            </a:r>
            <a:br>
              <a:rPr lang="en-US" dirty="0" smtClean="0"/>
            </a:br>
            <a:r>
              <a:rPr lang="en-US" sz="2800" dirty="0"/>
              <a:t>Sheltered Instruction Observation Protocol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04" y="3012142"/>
            <a:ext cx="8716618" cy="3388658"/>
          </a:xfrm>
        </p:spPr>
        <p:txBody>
          <a:bodyPr numCol="2">
            <a:noAutofit/>
          </a:bodyPr>
          <a:lstStyle/>
          <a:p>
            <a:r>
              <a:rPr lang="en-US" dirty="0"/>
              <a:t>1. Lesson Preparation</a:t>
            </a:r>
          </a:p>
          <a:p>
            <a:r>
              <a:rPr lang="en-US" dirty="0"/>
              <a:t>2. Building Background </a:t>
            </a:r>
          </a:p>
          <a:p>
            <a:r>
              <a:rPr lang="en-US" dirty="0"/>
              <a:t>3. Comprehensible Input</a:t>
            </a:r>
          </a:p>
          <a:p>
            <a:r>
              <a:rPr lang="en-US" dirty="0"/>
              <a:t>4. </a:t>
            </a:r>
            <a:r>
              <a:rPr lang="en-US" dirty="0" smtClean="0"/>
              <a:t>Strategies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5. Interaction</a:t>
            </a:r>
          </a:p>
          <a:p>
            <a:r>
              <a:rPr lang="en-US" dirty="0"/>
              <a:t>6. Practice &amp; Application</a:t>
            </a:r>
          </a:p>
          <a:p>
            <a:r>
              <a:rPr lang="en-US" dirty="0"/>
              <a:t>7. Lesson Delivery</a:t>
            </a:r>
          </a:p>
          <a:p>
            <a:r>
              <a:rPr lang="en-US" dirty="0"/>
              <a:t>8. Review &amp; Assessment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61990" y="324778"/>
            <a:ext cx="2538167" cy="17081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SIOP is a framework for lesson planning and delivery that makes content comprehensible while actively developing students’ academic language. </a:t>
            </a:r>
          </a:p>
        </p:txBody>
      </p:sp>
    </p:spTree>
    <p:extLst>
      <p:ext uri="{BB962C8B-B14F-4D97-AF65-F5344CB8AC3E}">
        <p14:creationId xmlns:p14="http://schemas.microsoft.com/office/powerpoint/2010/main" val="24743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709" y="1672647"/>
            <a:ext cx="3096817" cy="280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STANDARDS</a:t>
            </a:r>
          </a:p>
          <a:p>
            <a:pPr algn="ctr"/>
            <a:r>
              <a:rPr lang="en-US" sz="2700" b="1" u="sng" dirty="0"/>
              <a:t>WHAT</a:t>
            </a:r>
            <a:r>
              <a:rPr lang="en-US" sz="2700" u="sng" dirty="0"/>
              <a:t> </a:t>
            </a:r>
          </a:p>
          <a:p>
            <a:pPr algn="ctr"/>
            <a:r>
              <a:rPr lang="en-US" sz="2700" dirty="0"/>
              <a:t>WE TEACH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6969" y="1672647"/>
            <a:ext cx="3154699" cy="280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SIOP </a:t>
            </a:r>
          </a:p>
          <a:p>
            <a:pPr algn="ctr"/>
            <a:r>
              <a:rPr lang="en-US" sz="2700" b="1" u="sng" dirty="0"/>
              <a:t>HOW </a:t>
            </a:r>
          </a:p>
          <a:p>
            <a:pPr algn="ctr"/>
            <a:r>
              <a:rPr lang="en-US" sz="2700" dirty="0"/>
              <a:t>WE TEACH</a:t>
            </a:r>
          </a:p>
        </p:txBody>
      </p:sp>
    </p:spTree>
    <p:extLst>
      <p:ext uri="{BB962C8B-B14F-4D97-AF65-F5344CB8AC3E}">
        <p14:creationId xmlns:p14="http://schemas.microsoft.com/office/powerpoint/2010/main" val="14126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86" y="1371600"/>
            <a:ext cx="8920341" cy="1447800"/>
          </a:xfrm>
        </p:spPr>
        <p:txBody>
          <a:bodyPr/>
          <a:lstStyle/>
          <a:p>
            <a:r>
              <a:rPr lang="en-US" dirty="0" smtClean="0"/>
              <a:t>The SIOP 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effectLst/>
              </a:rPr>
              <a:t>SIOP </a:t>
            </a:r>
            <a:r>
              <a:rPr lang="en-US" dirty="0">
                <a:effectLst/>
              </a:rPr>
              <a:t>implementation is </a:t>
            </a:r>
            <a:r>
              <a:rPr lang="en-US" b="1" dirty="0">
                <a:solidFill>
                  <a:schemeClr val="tx1"/>
                </a:solidFill>
                <a:effectLst/>
              </a:rPr>
              <a:t>a three year plan </a:t>
            </a:r>
            <a:r>
              <a:rPr lang="en-US" dirty="0">
                <a:effectLst/>
              </a:rPr>
              <a:t>consisting of </a:t>
            </a:r>
            <a:endParaRPr lang="en-US" dirty="0" smtClean="0"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planning year, </a:t>
            </a:r>
            <a:endParaRPr lang="en-US" dirty="0" smtClean="0"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implementation </a:t>
            </a:r>
            <a:r>
              <a:rPr lang="en-US" dirty="0">
                <a:effectLst/>
              </a:rPr>
              <a:t>year 1, </a:t>
            </a:r>
            <a:endParaRPr lang="en-US" dirty="0" smtClean="0"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and </a:t>
            </a:r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implementation </a:t>
            </a:r>
            <a:r>
              <a:rPr lang="en-US" dirty="0">
                <a:effectLst/>
              </a:rPr>
              <a:t>year </a:t>
            </a:r>
            <a:r>
              <a:rPr lang="en-US" dirty="0" smtClean="0">
                <a:effectLst/>
              </a:rPr>
              <a:t>2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94" y="1371600"/>
            <a:ext cx="7511032" cy="1447800"/>
          </a:xfrm>
        </p:spPr>
        <p:txBody>
          <a:bodyPr/>
          <a:lstStyle/>
          <a:p>
            <a:pPr algn="ctr"/>
            <a:r>
              <a:rPr lang="en-US" dirty="0" smtClean="0"/>
              <a:t>Planning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dirty="0">
                <a:effectLst/>
              </a:rPr>
              <a:t>ELL staff </a:t>
            </a:r>
            <a:r>
              <a:rPr lang="en-US" dirty="0" smtClean="0">
                <a:effectLst/>
              </a:rPr>
              <a:t>presentations </a:t>
            </a:r>
            <a:r>
              <a:rPr lang="en-US" dirty="0">
                <a:effectLst/>
              </a:rPr>
              <a:t>at the school </a:t>
            </a:r>
            <a:r>
              <a:rPr lang="en-US" dirty="0" smtClean="0">
                <a:effectLst/>
              </a:rPr>
              <a:t>site</a:t>
            </a:r>
          </a:p>
          <a:p>
            <a:pPr>
              <a:buFont typeface="Arial"/>
              <a:buChar char="•"/>
            </a:pPr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dvance </a:t>
            </a:r>
            <a:r>
              <a:rPr lang="en-US" dirty="0">
                <a:effectLst/>
              </a:rPr>
              <a:t>team attends SIOP </a:t>
            </a:r>
            <a:r>
              <a:rPr lang="en-US" dirty="0" smtClean="0">
                <a:effectLst/>
              </a:rPr>
              <a:t>training </a:t>
            </a:r>
            <a:endParaRPr lang="en-US" dirty="0">
              <a:effectLst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W</a:t>
            </a:r>
            <a:r>
              <a:rPr lang="en-US" dirty="0" smtClean="0">
                <a:effectLst/>
              </a:rPr>
              <a:t>hole </a:t>
            </a:r>
            <a:r>
              <a:rPr lang="en-US" dirty="0">
                <a:effectLst/>
              </a:rPr>
              <a:t>staff participates in a book study.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9989" y="4711700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0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001" y="1371600"/>
            <a:ext cx="6531999" cy="1447800"/>
          </a:xfrm>
        </p:spPr>
        <p:txBody>
          <a:bodyPr/>
          <a:lstStyle/>
          <a:p>
            <a:r>
              <a:rPr lang="en-US" dirty="0" smtClean="0"/>
              <a:t>Implementation Year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3</a:t>
            </a:r>
            <a:r>
              <a:rPr lang="en-US" dirty="0">
                <a:effectLst/>
              </a:rPr>
              <a:t>-day </a:t>
            </a:r>
            <a:r>
              <a:rPr lang="en-US" dirty="0" smtClean="0">
                <a:effectLst/>
              </a:rPr>
              <a:t>SIOP </a:t>
            </a:r>
            <a:r>
              <a:rPr lang="en-US" dirty="0">
                <a:effectLst/>
              </a:rPr>
              <a:t>overview training (8 components introduced),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4 follow up component </a:t>
            </a:r>
            <a:r>
              <a:rPr lang="en-US" dirty="0">
                <a:effectLst/>
              </a:rPr>
              <a:t>enrichment </a:t>
            </a:r>
            <a:r>
              <a:rPr lang="en-US" dirty="0" smtClean="0">
                <a:effectLst/>
              </a:rPr>
              <a:t>workshops (Saturdays)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2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on-site coaching sessions </a:t>
            </a:r>
            <a:r>
              <a:rPr lang="en-US" dirty="0" smtClean="0">
                <a:effectLst/>
              </a:rPr>
              <a:t>with </a:t>
            </a:r>
            <a:r>
              <a:rPr lang="en-US" dirty="0">
                <a:effectLst/>
              </a:rPr>
              <a:t>on-going support from </a:t>
            </a:r>
            <a:r>
              <a:rPr lang="en-US" dirty="0" smtClean="0">
                <a:effectLst/>
              </a:rPr>
              <a:t>ESOL and other </a:t>
            </a:r>
            <a:r>
              <a:rPr lang="en-US" dirty="0">
                <a:effectLst/>
              </a:rPr>
              <a:t>Specialists</a:t>
            </a:r>
            <a:r>
              <a:rPr lang="en-US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4 hours of paid planning for each follow up component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118795"/>
            <a:ext cx="2555554" cy="17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84161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1188</TotalTime>
  <Words>676</Words>
  <Application>Microsoft Office PowerPoint</Application>
  <PresentationFormat>On-screen Show (4:3)</PresentationFormat>
  <Paragraphs>84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Rounded MT Bold</vt:lpstr>
      <vt:lpstr>Calibri</vt:lpstr>
      <vt:lpstr>Sky</vt:lpstr>
      <vt:lpstr>SIOP Implementation in  Manatee County</vt:lpstr>
      <vt:lpstr>By the numbers……</vt:lpstr>
      <vt:lpstr>Title I – WE ARE ELL!</vt:lpstr>
      <vt:lpstr>                    So WHAT IS SIOP?</vt:lpstr>
      <vt:lpstr>SIOP Sheltered Instruction Observation Protocol</vt:lpstr>
      <vt:lpstr>PowerPoint Presentation</vt:lpstr>
      <vt:lpstr>The SIOP Implementation Plan</vt:lpstr>
      <vt:lpstr>Planning Year</vt:lpstr>
      <vt:lpstr>Implementation Year 1</vt:lpstr>
      <vt:lpstr>SIOP Training</vt:lpstr>
      <vt:lpstr>SIOP Training</vt:lpstr>
      <vt:lpstr> </vt:lpstr>
      <vt:lpstr>Implementation Year 2</vt:lpstr>
      <vt:lpstr>SIOP Collaborative Planning</vt:lpstr>
      <vt:lpstr>Building Capacity</vt:lpstr>
      <vt:lpstr>SIOP Training: Building Capacity of  District Personnel</vt:lpstr>
      <vt:lpstr>Collaboration  Across Programs</vt:lpstr>
      <vt:lpstr>Collaboration  Across Programs</vt:lpstr>
      <vt:lpstr>  BONUS:  SIOP totally alignes with the Teacher Evaluation System</vt:lpstr>
    </vt:vector>
  </TitlesOfParts>
  <Company>Manatee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– WE ARE ELL!</dc:title>
  <dc:creator>Elena Garcia</dc:creator>
  <cp:lastModifiedBy>beubanks</cp:lastModifiedBy>
  <cp:revision>24</cp:revision>
  <cp:lastPrinted>2015-09-14T19:28:18Z</cp:lastPrinted>
  <dcterms:created xsi:type="dcterms:W3CDTF">2015-09-11T19:50:10Z</dcterms:created>
  <dcterms:modified xsi:type="dcterms:W3CDTF">2016-05-09T15:42:52Z</dcterms:modified>
</cp:coreProperties>
</file>