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74" r:id="rId5"/>
    <p:sldId id="260" r:id="rId6"/>
    <p:sldId id="261" r:id="rId7"/>
    <p:sldId id="350" r:id="rId8"/>
    <p:sldId id="262" r:id="rId9"/>
    <p:sldId id="263" r:id="rId10"/>
    <p:sldId id="264" r:id="rId11"/>
    <p:sldId id="265" r:id="rId12"/>
    <p:sldId id="351" r:id="rId13"/>
    <p:sldId id="266" r:id="rId14"/>
    <p:sldId id="352" r:id="rId15"/>
    <p:sldId id="358" r:id="rId16"/>
    <p:sldId id="359" r:id="rId17"/>
    <p:sldId id="354" r:id="rId18"/>
    <p:sldId id="272" r:id="rId19"/>
    <p:sldId id="290" r:id="rId20"/>
    <p:sldId id="267" r:id="rId21"/>
    <p:sldId id="268" r:id="rId22"/>
    <p:sldId id="269" r:id="rId23"/>
    <p:sldId id="362" r:id="rId24"/>
    <p:sldId id="271" r:id="rId25"/>
    <p:sldId id="368" r:id="rId26"/>
    <p:sldId id="369" r:id="rId27"/>
    <p:sldId id="370" r:id="rId28"/>
    <p:sldId id="377" r:id="rId29"/>
    <p:sldId id="378" r:id="rId30"/>
    <p:sldId id="280" r:id="rId31"/>
    <p:sldId id="374" r:id="rId32"/>
    <p:sldId id="375" r:id="rId33"/>
    <p:sldId id="379" r:id="rId34"/>
    <p:sldId id="276" r:id="rId35"/>
    <p:sldId id="389" r:id="rId36"/>
    <p:sldId id="390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D77"/>
    <a:srgbClr val="395E77"/>
    <a:srgbClr val="F66900"/>
    <a:srgbClr val="3892B4"/>
    <a:srgbClr val="322E2D"/>
    <a:srgbClr val="056FA4"/>
    <a:srgbClr val="33699C"/>
    <a:srgbClr val="F55801"/>
    <a:srgbClr val="487696"/>
    <a:srgbClr val="85A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0145" autoAdjust="0"/>
  </p:normalViewPr>
  <p:slideViewPr>
    <p:cSldViewPr snapToGrid="0" snapToObjects="1">
      <p:cViewPr varScale="1">
        <p:scale>
          <a:sx n="49" d="100"/>
          <a:sy n="49" d="100"/>
        </p:scale>
        <p:origin x="34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9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89CB9-9DB3-4211-9B1E-C84C1E93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73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7B34FF-66CF-4A4B-9E41-8B6D58CA87E5}" type="datetimeFigureOut">
              <a:rPr lang="en-US"/>
              <a:pPr>
                <a:defRPr/>
              </a:pPr>
              <a:t>5/19/2016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www.studergroup.com</a:t>
            </a: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256B6C-A9E3-406A-A4A2-C67C461560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504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5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1015E-6015-4A56-A406-98F56EB215A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3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4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1015E-6015-4A56-A406-98F56EB215A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5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3189D-4831-4847-9633-8837897E33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4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93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28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1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4580" name="Header Placeholder 3"/>
          <p:cNvSpPr>
            <a:spLocks noGrp="1"/>
          </p:cNvSpPr>
          <p:nvPr>
            <p:ph type="hdr" sz="quarter"/>
          </p:nvPr>
        </p:nvSpPr>
        <p:spPr>
          <a:xfrm>
            <a:off x="0" y="236284"/>
            <a:ext cx="6858000" cy="4725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smtClean="0">
                <a:solidFill>
                  <a:schemeClr val="tx2"/>
                </a:solidFill>
              </a:rPr>
              <a:t>Meeting Title Here (on Notes Master)</a:t>
            </a:r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>
              <a:tabLst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smtClean="0"/>
              <a:t>www.studergroup.com	©  2008 Studer Group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DB50B0-5810-4FEF-9367-7016E48500C5}" type="slidenum">
              <a:rPr lang="en-US" altLang="en-US" sz="1000"/>
              <a:pPr/>
              <a:t>21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401398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34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7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18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1015E-6015-4A56-A406-98F56EB215A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61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9CFD3-9A9C-4E3D-850D-37F17C5DB8E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89091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9093" name="Footer Placeholder 7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Calibri" panose="020F0502020204030204" pitchFamily="34" charset="0"/>
              </a:rPr>
              <a:t>www.studergroup.com</a:t>
            </a:r>
          </a:p>
        </p:txBody>
      </p:sp>
    </p:spTree>
    <p:extLst>
      <p:ext uri="{BB962C8B-B14F-4D97-AF65-F5344CB8AC3E}">
        <p14:creationId xmlns:p14="http://schemas.microsoft.com/office/powerpoint/2010/main" val="3439540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5285E2-8476-4C45-81E6-820CD754031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90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12F39E-D11C-4127-9D5B-8AE4801B15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79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62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78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3189D-4831-4847-9633-8837897E332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80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07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B1C27-FB50-438A-A620-BEAE1D5A1B6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63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1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21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6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6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5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4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56B6C-A9E3-406A-A4A2-C67C4615600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6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E12AD-875E-43FD-A02B-DC32CE4EBCC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7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D54BA-7FD7-44E0-BF81-1433F0A0B7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1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www.studergroup.com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1015E-6015-4A56-A406-98F56EB215A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8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34" y="2329493"/>
            <a:ext cx="5401733" cy="10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334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08667"/>
            <a:ext cx="8686800" cy="4334933"/>
          </a:xfrm>
          <a:prstGeom prst="rect">
            <a:avLst/>
          </a:prstGeom>
        </p:spPr>
        <p:txBody>
          <a:bodyPr/>
          <a:lstStyle>
            <a:lvl1pPr marL="0" indent="0" fontAlgn="auto">
              <a:lnSpc>
                <a:spcPct val="100000"/>
              </a:lnSpc>
              <a:buFontTx/>
              <a:buNone/>
              <a:defRPr sz="1600" baseline="0">
                <a:solidFill>
                  <a:srgbClr val="3892B4"/>
                </a:solidFill>
              </a:defRPr>
            </a:lvl1pPr>
            <a:lvl2pPr marL="225425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marL="0" indent="0" fontAlgn="auto">
              <a:lnSpc>
                <a:spcPct val="150000"/>
              </a:lnSpc>
              <a:buFontTx/>
              <a:buNone/>
              <a:defRPr/>
            </a:pPr>
            <a:r>
              <a:rPr lang="en-US" sz="2800" i="1" dirty="0" smtClean="0">
                <a:solidFill>
                  <a:srgbClr val="0090BB"/>
                </a:solidFill>
              </a:rPr>
              <a:t>“Being a leader in healthcare today is like continuously walking up a down escalator.</a:t>
            </a:r>
          </a:p>
          <a:p>
            <a:pPr marL="0" indent="0" fontAlgn="auto">
              <a:lnSpc>
                <a:spcPct val="150000"/>
              </a:lnSpc>
              <a:buFontTx/>
              <a:buNone/>
              <a:defRPr/>
            </a:pPr>
            <a:r>
              <a:rPr lang="en-US" sz="2800" i="1" dirty="0" smtClean="0">
                <a:solidFill>
                  <a:srgbClr val="0090BB"/>
                </a:solidFill>
              </a:rPr>
              <a:t>If one stands still they go backwards.”</a:t>
            </a:r>
          </a:p>
          <a:p>
            <a:pPr marL="0" indent="0" fontAlgn="auto">
              <a:lnSpc>
                <a:spcPct val="15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90BB"/>
                </a:solidFill>
              </a:rPr>
              <a:t>-Quint Studer</a:t>
            </a:r>
            <a:endParaRPr lang="en-US" sz="2000" dirty="0">
              <a:solidFill>
                <a:srgbClr val="0090B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220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10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236538" y="1600200"/>
            <a:ext cx="8678862" cy="8979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Transition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13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/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48145"/>
            <a:ext cx="6239933" cy="117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99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edul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192" y="1704406"/>
            <a:ext cx="9144001" cy="402150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8198313" y="6481334"/>
            <a:ext cx="131438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>
            <a:off x="8236176" y="6519434"/>
            <a:ext cx="46911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8354370" y="6481115"/>
            <a:ext cx="131438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8389125" y="6519215"/>
            <a:ext cx="46664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3" name="Teardrop 12"/>
          <p:cNvSpPr/>
          <p:nvPr userDrawn="1"/>
        </p:nvSpPr>
        <p:spPr>
          <a:xfrm>
            <a:off x="8656058" y="405699"/>
            <a:ext cx="267436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650052" y="409839"/>
            <a:ext cx="293999" cy="230836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1" y="6417211"/>
            <a:ext cx="1046832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83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19" y="1371600"/>
            <a:ext cx="8901962" cy="4495800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881" y="6356351"/>
            <a:ext cx="21327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67D4CE-C004-40AF-9BC1-C3F977E3F0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488" y="6356351"/>
            <a:ext cx="289502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72D8-5FF8-45B1-A104-7B356367541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488" y="6356513"/>
            <a:ext cx="289502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75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6341"/>
            <a:ext cx="9144000" cy="453411"/>
          </a:xfrm>
          <a:prstGeom prst="rect">
            <a:avLst/>
          </a:prstGeom>
          <a:solidFill>
            <a:srgbClr val="9ED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702538" y="6418263"/>
            <a:ext cx="0" cy="4534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72200" y="6418263"/>
            <a:ext cx="0" cy="4534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307983" y="6489056"/>
            <a:ext cx="2893167" cy="230832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sz="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STUDER</a:t>
            </a:r>
            <a:r>
              <a:rPr lang="en-US" sz="600" baseline="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GROUP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600" i="1" baseline="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Please do not quote or disseminate without Studer Group authorization</a:t>
            </a:r>
            <a:endParaRPr lang="en-US" sz="600" i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28800" y="6498581"/>
            <a:ext cx="4210050" cy="23083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9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Slide </a:t>
            </a:r>
            <a:fld id="{1DF6BBC8-C995-4F72-92E4-B0D23FD8772C}" type="slidenum">
              <a:rPr lang="en-US" sz="90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00000"/>
                </a:lnSpc>
                <a:defRPr/>
              </a:pPr>
              <a:t>‹#›</a:t>
            </a:fld>
            <a:endParaRPr lang="en-US" sz="900" i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0165"/>
            <a:ext cx="1266825" cy="219075"/>
          </a:xfrm>
          <a:prstGeom prst="rect">
            <a:avLst/>
          </a:prstGeom>
        </p:spPr>
      </p:pic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209550" y="253093"/>
            <a:ext cx="8205261" cy="4708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077116"/>
            <a:ext cx="6781800" cy="230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rts or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05563"/>
            <a:ext cx="9144000" cy="454025"/>
          </a:xfrm>
          <a:prstGeom prst="rect">
            <a:avLst/>
          </a:prstGeom>
          <a:solidFill>
            <a:srgbClr val="9ED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01800" y="6418263"/>
            <a:ext cx="0" cy="4540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172200" y="6418263"/>
            <a:ext cx="0" cy="4540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308725" y="6489700"/>
            <a:ext cx="2892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4680"/>
                </a:solidFill>
                <a:cs typeface="Arial" panose="020B0604020202020204" pitchFamily="34" charset="0"/>
              </a:rPr>
              <a:t>COPYRIGHT © STUDER GROUP</a:t>
            </a:r>
          </a:p>
          <a:p>
            <a:pPr eaLnBrk="1" hangingPunct="1">
              <a:defRPr/>
            </a:pPr>
            <a:r>
              <a:rPr lang="en-US" sz="600" i="1" smtClean="0">
                <a:solidFill>
                  <a:srgbClr val="004680"/>
                </a:solidFill>
                <a:cs typeface="Arial" panose="020B0604020202020204" pitchFamily="34" charset="0"/>
              </a:rPr>
              <a:t>Please do not quote or disseminate without Studer Group authorization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828800" y="6499225"/>
            <a:ext cx="42100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900" smtClean="0">
                <a:solidFill>
                  <a:srgbClr val="004680"/>
                </a:solidFill>
                <a:cs typeface="Arial" panose="020B0604020202020204" pitchFamily="34" charset="0"/>
              </a:rPr>
              <a:t>Slide </a:t>
            </a:r>
            <a:fld id="{56D97202-9722-4022-A5B5-8EBC72FDA2A8}" type="slidenum">
              <a:rPr lang="en-US" sz="900" smtClean="0">
                <a:solidFill>
                  <a:srgbClr val="004680"/>
                </a:solidFill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sz="900" i="1" smtClean="0">
              <a:solidFill>
                <a:srgbClr val="00468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29388"/>
            <a:ext cx="1266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9550" y="253092"/>
            <a:ext cx="8790517" cy="1203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7835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6341"/>
            <a:ext cx="9144000" cy="453411"/>
          </a:xfrm>
          <a:prstGeom prst="rect">
            <a:avLst/>
          </a:prstGeom>
          <a:solidFill>
            <a:srgbClr val="9ED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09550" y="1055688"/>
            <a:ext cx="8228012" cy="4304168"/>
          </a:xfrm>
          <a:prstGeom prst="rect">
            <a:avLst/>
          </a:prstGeom>
        </p:spPr>
        <p:txBody>
          <a:bodyPr>
            <a:noAutofit/>
          </a:bodyPr>
          <a:lstStyle>
            <a:lvl1pPr marL="231775" indent="-231775">
              <a:lnSpc>
                <a:spcPct val="100000"/>
              </a:lnSpc>
              <a:buClr>
                <a:schemeClr val="accent2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chemeClr val="accent2"/>
              </a:buClr>
              <a:buSzPct val="100000"/>
              <a:defRPr sz="2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buSzPct val="100000"/>
              <a:defRPr sz="2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accent2"/>
              </a:buClr>
              <a:buSzPct val="100000"/>
              <a:defRPr sz="2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2"/>
              </a:buClr>
              <a:buSzPct val="100000"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09550" y="253093"/>
            <a:ext cx="8205261" cy="4708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702538" y="6418263"/>
            <a:ext cx="0" cy="4534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72200" y="6418263"/>
            <a:ext cx="0" cy="4534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307983" y="6489056"/>
            <a:ext cx="2893167" cy="230832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sz="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STUDER</a:t>
            </a:r>
            <a:r>
              <a:rPr lang="en-US" sz="600" baseline="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GROUP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600" i="1" baseline="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Please do not quote or disseminate without Studer Group authorization</a:t>
            </a:r>
            <a:endParaRPr lang="en-US" sz="600" i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28800" y="6498581"/>
            <a:ext cx="4210050" cy="23083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9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Slide </a:t>
            </a:r>
            <a:fld id="{1DF6BBC8-C995-4F72-92E4-B0D23FD8772C}" type="slidenum">
              <a:rPr lang="en-US" sz="90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00000"/>
                </a:lnSpc>
                <a:defRPr/>
              </a:pPr>
              <a:t>‹#›</a:t>
            </a:fld>
            <a:endParaRPr lang="en-US" sz="900" i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0165"/>
            <a:ext cx="126682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33699C"/>
                </a:solidFill>
              </a:defRPr>
            </a:lvl1pPr>
          </a:lstStyle>
          <a:p>
            <a:pPr lvl="0"/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1718608"/>
            <a:ext cx="8678862" cy="968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By: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r>
              <a:rPr lang="en-US" dirty="0" smtClean="0"/>
              <a:t>, Credentials</a:t>
            </a:r>
          </a:p>
          <a:p>
            <a:pPr lvl="0"/>
            <a:r>
              <a:rPr lang="en-US" dirty="0" smtClean="0"/>
              <a:t>Job Title, Company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36538" y="1013573"/>
            <a:ext cx="8678862" cy="524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3892B4"/>
                </a:solidFill>
              </a:defRPr>
            </a:lvl1pPr>
            <a:lvl2pPr marL="225425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Subhead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0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56714" y="304800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110916"/>
            <a:ext cx="7989752" cy="10833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7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24706" y="867938"/>
            <a:ext cx="8038307" cy="61555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23913" y="1628775"/>
            <a:ext cx="8039100" cy="4667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839788" y="2271713"/>
            <a:ext cx="8023225" cy="49053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65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37067" y="1600200"/>
            <a:ext cx="8678334" cy="4343400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57200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6889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914400" indent="-22542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11461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1019549"/>
            <a:ext cx="8678862" cy="524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25425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Subhead Text Goes Here</a:t>
            </a:r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19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074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10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37067" y="1143000"/>
            <a:ext cx="8678333" cy="4800600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57200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6889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914400" indent="-22542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11461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1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9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7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1019549"/>
            <a:ext cx="8678862" cy="524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25425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Subhead Text Goes Here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236538" y="1611765"/>
            <a:ext cx="8678862" cy="4331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306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10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600200"/>
            <a:ext cx="4114800" cy="4343400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57200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6889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914400" indent="-22542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11461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09067" y="1600200"/>
            <a:ext cx="4114800" cy="4343400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57200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6889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914400" indent="-22542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11461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1019549"/>
            <a:ext cx="8678862" cy="524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25425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Subhead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87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pos="3024" userDrawn="1">
          <p15:clr>
            <a:srgbClr val="FBAE40"/>
          </p15:clr>
        </p15:guide>
        <p15:guide id="2" pos="2736" userDrawn="1">
          <p15:clr>
            <a:srgbClr val="FBAE40"/>
          </p15:clr>
        </p15:guide>
        <p15:guide id="3" orient="horz" pos="10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lleted Lis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066" y="1166518"/>
            <a:ext cx="4114799" cy="4153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One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09067" y="1166518"/>
            <a:ext cx="4106333" cy="4153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Two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598848"/>
            <a:ext cx="4114800" cy="4344751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57200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6889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914400" indent="-22542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11461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09067" y="1598848"/>
            <a:ext cx="4106333" cy="4344751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57200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6889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914400" indent="-22542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11461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95E7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610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024">
          <p15:clr>
            <a:srgbClr val="FBAE40"/>
          </p15:clr>
        </p15:guide>
        <p15:guide id="3" pos="2736">
          <p15:clr>
            <a:srgbClr val="FBAE40"/>
          </p15:clr>
        </p15:guide>
        <p15:guide id="0" orient="horz" pos="1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0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 Lef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 userDrawn="1"/>
        </p:nvSpPr>
        <p:spPr>
          <a:xfrm rot="8100000">
            <a:off x="3621889" y="2813323"/>
            <a:ext cx="1239817" cy="1239817"/>
          </a:xfrm>
          <a:prstGeom prst="halfFram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7067" y="1166518"/>
            <a:ext cx="3420533" cy="4153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One</a:t>
            </a:r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0" y="1166518"/>
            <a:ext cx="3429000" cy="4153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Two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598848"/>
            <a:ext cx="3429000" cy="4344751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57200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6889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914400" indent="-22542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11461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1598848"/>
            <a:ext cx="3429000" cy="4344751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57200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6889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914400" indent="-22542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1146175" indent="-231775">
              <a:buClr>
                <a:srgbClr val="395E77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45269" y="6509203"/>
            <a:ext cx="83735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>
                    <a:lumMod val="65000"/>
                  </a:schemeClr>
                </a:solidFill>
              </a:rPr>
              <a:t>Copyright © 2015 Studer Group. Please do not</a:t>
            </a:r>
            <a:r>
              <a:rPr lang="en-US" sz="600" baseline="0" dirty="0" smtClean="0">
                <a:solidFill>
                  <a:schemeClr val="bg1">
                    <a:lumMod val="65000"/>
                  </a:schemeClr>
                </a:solidFill>
              </a:rPr>
              <a:t> quote or disseminate without Studer Group authorization</a:t>
            </a:r>
            <a:endParaRPr lang="en-US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8600" y="6055332"/>
            <a:ext cx="868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6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456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0" orient="horz" pos="10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45339" y="6359885"/>
            <a:ext cx="946264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1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55332"/>
            <a:ext cx="868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345270" y="6509203"/>
            <a:ext cx="57000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>
                    <a:lumMod val="65000"/>
                  </a:schemeClr>
                </a:solidFill>
              </a:rPr>
              <a:t>Copyright © 2015 Studer Group. Please do not</a:t>
            </a:r>
            <a:r>
              <a:rPr lang="en-US" sz="600" baseline="0" dirty="0" smtClean="0">
                <a:solidFill>
                  <a:schemeClr val="bg1">
                    <a:lumMod val="65000"/>
                  </a:schemeClr>
                </a:solidFill>
              </a:rPr>
              <a:t> quote or disseminate without Studer Group authorization</a:t>
            </a:r>
            <a:endParaRPr lang="en-US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13021"/>
            <a:ext cx="2015068" cy="380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1" r:id="rId3"/>
    <p:sldLayoutId id="2147483662" r:id="rId4"/>
    <p:sldLayoutId id="2147483665" r:id="rId5"/>
    <p:sldLayoutId id="2147483653" r:id="rId6"/>
    <p:sldLayoutId id="2147483654" r:id="rId7"/>
    <p:sldLayoutId id="2147483668" r:id="rId8"/>
    <p:sldLayoutId id="2147483659" r:id="rId9"/>
    <p:sldLayoutId id="2147483655" r:id="rId10"/>
    <p:sldLayoutId id="2147483657" r:id="rId11"/>
    <p:sldLayoutId id="2147483658" r:id="rId12"/>
    <p:sldLayoutId id="2147483671" r:id="rId13"/>
    <p:sldLayoutId id="2147483672" r:id="rId14"/>
    <p:sldLayoutId id="2147483673" r:id="rId15"/>
    <p:sldLayoutId id="2147483678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395E77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8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8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8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8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8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8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8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8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31775" indent="-231775" algn="l" rtl="0" eaLnBrk="1" fontAlgn="base" hangingPunct="1">
        <a:spcBef>
          <a:spcPts val="12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CA" sz="2000" kern="1200" dirty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457200" indent="-231775" algn="l" rtl="0" eaLnBrk="1" fontAlgn="base" hangingPunct="1">
        <a:spcBef>
          <a:spcPts val="625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lang="en-CA" sz="2000" kern="1200" dirty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rtl="0" eaLnBrk="1" fontAlgn="base" hangingPunct="1">
        <a:spcBef>
          <a:spcPts val="575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CA" sz="2000" kern="1200" dirty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rtl="0" eaLnBrk="1" fontAlgn="base" hangingPunct="1">
        <a:spcBef>
          <a:spcPts val="525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lang="en-CA" sz="2000" kern="1200" dirty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rtl="0" eaLnBrk="1" fontAlgn="base" hangingPunct="1">
        <a:spcBef>
          <a:spcPts val="475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4" userDrawn="1">
          <p15:clr>
            <a:srgbClr val="F26B43"/>
          </p15:clr>
        </p15:guide>
        <p15:guide id="2" pos="5616" userDrawn="1">
          <p15:clr>
            <a:srgbClr val="F26B43"/>
          </p15:clr>
        </p15:guide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5" orient="horz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ren.owen@studereducation.co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lup.com/services/169328/q12-employee-engagement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3"/>
          <a:stretch/>
        </p:blipFill>
        <p:spPr>
          <a:xfrm>
            <a:off x="6938682" y="6215622"/>
            <a:ext cx="2097740" cy="534801"/>
          </a:xfrm>
          <a:prstGeom prst="rect">
            <a:avLst/>
          </a:prstGeom>
        </p:spPr>
      </p:pic>
      <p:pic>
        <p:nvPicPr>
          <p:cNvPr id="4" name="Picture 3" descr="C:\Users\alyson67\AppData\Local\Microsoft\Windows\INetCache\Content.Outlook\Z97PV0ZX\FASD-LOGO-Print-Colo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" y="160514"/>
            <a:ext cx="2270601" cy="226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7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766104" y="2816139"/>
            <a:ext cx="4019550" cy="28289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52413"/>
            <a:ext cx="8205788" cy="471487"/>
          </a:xfrm>
        </p:spPr>
        <p:txBody>
          <a:bodyPr>
            <a:noAutofit/>
          </a:bodyPr>
          <a:lstStyle/>
          <a:p>
            <a:r>
              <a:rPr lang="en-US" sz="4000" dirty="0" smtClean="0"/>
              <a:t>Who are your “</a:t>
            </a:r>
            <a:r>
              <a:rPr lang="en-US" sz="4000" dirty="0" err="1" smtClean="0"/>
              <a:t>Irreplaceables</a:t>
            </a:r>
            <a:r>
              <a:rPr lang="en-US" sz="4000" dirty="0" smtClean="0"/>
              <a:t>”?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" y="1055688"/>
            <a:ext cx="3286125" cy="2905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914" y="5477261"/>
            <a:ext cx="2372497" cy="3356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 smtClean="0">
                <a:solidFill>
                  <a:schemeClr val="tx1"/>
                </a:solidFill>
              </a:rPr>
              <a:t> </a:t>
            </a:r>
            <a:r>
              <a:rPr lang="en-US" sz="1200" i="0" dirty="0" smtClean="0">
                <a:solidFill>
                  <a:schemeClr val="tx1"/>
                </a:solidFill>
              </a:rPr>
              <a:t>tntp.org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9" y="4741369"/>
            <a:ext cx="4018005" cy="7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42888" y="257691"/>
            <a:ext cx="8205788" cy="471487"/>
          </a:xfrm>
        </p:spPr>
        <p:txBody>
          <a:bodyPr>
            <a:noAutofit/>
          </a:bodyPr>
          <a:lstStyle/>
          <a:p>
            <a:r>
              <a:rPr lang="en-US" sz="3200" dirty="0" smtClean="0"/>
              <a:t>Is it possible to replace an Irreplaceable?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941388"/>
            <a:ext cx="8901112" cy="5094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594" y="6114160"/>
            <a:ext cx="2604523" cy="4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3" y="1216153"/>
            <a:ext cx="8526871" cy="4398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4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Role of the Leader in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36617" y="252578"/>
            <a:ext cx="5573821" cy="1203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Mary Jo </a:t>
            </a:r>
            <a:r>
              <a:rPr lang="en-US" dirty="0" err="1" smtClean="0"/>
              <a:t>Raczkowski</a:t>
            </a:r>
            <a:r>
              <a:rPr lang="en-US" dirty="0" smtClean="0"/>
              <a:t>-Shannon</a:t>
            </a:r>
            <a:br>
              <a:rPr lang="en-US" dirty="0" smtClean="0"/>
            </a:br>
            <a:r>
              <a:rPr lang="en-US" dirty="0" smtClean="0"/>
              <a:t>Principal, Hunt Elementary School</a:t>
            </a:r>
            <a:br>
              <a:rPr lang="en-US" dirty="0" smtClean="0"/>
            </a:br>
            <a:r>
              <a:rPr lang="en-US" dirty="0" smtClean="0"/>
              <a:t>Jackson Public Schools, Michigan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39" y="2482775"/>
            <a:ext cx="2277579" cy="268402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1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9182" y="2028384"/>
            <a:ext cx="3985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Inspired by his/her </a:t>
            </a:r>
            <a:r>
              <a:rPr lang="en-US" sz="2800" dirty="0" smtClean="0">
                <a:latin typeface="Calibri" panose="020F0502020204030204" pitchFamily="34" charset="0"/>
              </a:rPr>
              <a:t>organization</a:t>
            </a:r>
            <a:endParaRPr lang="en-US" sz="2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Willing to invest discretionary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Likely to recommend the employer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Planning to stay for the foreseeable future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3176" y="272281"/>
            <a:ext cx="8361103" cy="10833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Are you an “engaged” leader/teacher/employee?”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92" y="1817503"/>
            <a:ext cx="3114675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4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31" y="404510"/>
            <a:ext cx="8280839" cy="761999"/>
          </a:xfrm>
        </p:spPr>
        <p:txBody>
          <a:bodyPr>
            <a:normAutofit fontScale="90000"/>
          </a:bodyPr>
          <a:lstStyle/>
          <a:p>
            <a:r>
              <a:rPr lang="en-US" dirty="0"/>
              <a:t>How Engaged Am I? </a:t>
            </a:r>
            <a:r>
              <a:rPr lang="en-US" dirty="0" smtClean="0"/>
              <a:t> Team Member Self-Assessment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3374"/>
            <a:ext cx="9067472" cy="37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54013" y="252413"/>
            <a:ext cx="8789987" cy="12033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smtClean="0"/>
              <a:t>Educational Framework: </a:t>
            </a:r>
            <a:br>
              <a:rPr lang="en-US" sz="2800" dirty="0" smtClean="0"/>
            </a:br>
            <a:r>
              <a:rPr lang="en-US" sz="2800" dirty="0" smtClean="0"/>
              <a:t>Evidence-Based </a:t>
            </a:r>
            <a:r>
              <a:rPr lang="en-US" sz="2800" dirty="0" err="1"/>
              <a:t>Leadership</a:t>
            </a:r>
            <a:r>
              <a:rPr lang="en-US" sz="2800" baseline="30000" dirty="0" err="1"/>
              <a:t>SM</a:t>
            </a:r>
            <a:endParaRPr lang="en-US" sz="28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7568" y="2545345"/>
            <a:ext cx="1110343" cy="428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Scorecard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4" y="2828385"/>
            <a:ext cx="8027573" cy="2980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052">
            <a:off x="6190339" y="294581"/>
            <a:ext cx="1546128" cy="23233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05726" y="3862137"/>
            <a:ext cx="842211" cy="589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Flywheel</a:t>
            </a:r>
            <a:endParaRPr lang="en-US" dirty="0"/>
          </a:p>
        </p:txBody>
      </p:sp>
      <p:pic>
        <p:nvPicPr>
          <p:cNvPr id="5" name="Picture 1" descr="Flywheel.png"/>
          <p:cNvPicPr>
            <a:picLocks noGrp="1" noChangeAspect="1"/>
          </p:cNvPicPr>
          <p:nvPr>
            <p:ph type="chart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8" t="13038" r="4245" b="13807"/>
          <a:stretch/>
        </p:blipFill>
        <p:spPr bwMode="auto">
          <a:xfrm>
            <a:off x="1529761" y="1240631"/>
            <a:ext cx="6630987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0427" y="1535836"/>
            <a:ext cx="1411550" cy="727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3892B4"/>
                </a:solidFill>
                <a:latin typeface="Arial Narrow" panose="020B0606020202030204" pitchFamily="34" charset="0"/>
              </a:rPr>
              <a:t>Always Actions</a:t>
            </a:r>
          </a:p>
        </p:txBody>
      </p:sp>
    </p:spTree>
    <p:extLst>
      <p:ext uri="{BB962C8B-B14F-4D97-AF65-F5344CB8AC3E}">
        <p14:creationId xmlns:p14="http://schemas.microsoft.com/office/powerpoint/2010/main" val="42161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i="1" dirty="0"/>
              <a:t>Employees want to have purpose, do worthwhile work that makes a difference.  This truth is at the heart of our drive to lasting results.</a:t>
            </a:r>
          </a:p>
          <a:p>
            <a:pPr algn="ctr">
              <a:buNone/>
            </a:pPr>
            <a:endParaRPr lang="en-US" sz="2800" i="1" dirty="0"/>
          </a:p>
          <a:p>
            <a:pPr algn="ctr">
              <a:buNone/>
            </a:pPr>
            <a:r>
              <a:rPr lang="en-US" sz="1584" i="1" u="sng" dirty="0"/>
              <a:t>Results That Last</a:t>
            </a:r>
            <a:r>
              <a:rPr lang="en-US" sz="1584" i="1" dirty="0"/>
              <a:t>, Quint Studer, Chapter 4, </a:t>
            </a:r>
            <a:r>
              <a:rPr lang="en-US" sz="1584" i="1" dirty="0" err="1"/>
              <a:t>Pg</a:t>
            </a:r>
            <a:r>
              <a:rPr lang="en-US" sz="1584" i="1" dirty="0"/>
              <a:t> 55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9799">
            <a:off x="6981945" y="3131896"/>
            <a:ext cx="1537270" cy="21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" y="3627928"/>
            <a:ext cx="8686800" cy="11788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4631" y="1578980"/>
            <a:ext cx="8678862" cy="524932"/>
          </a:xfrm>
        </p:spPr>
        <p:txBody>
          <a:bodyPr/>
          <a:lstStyle/>
          <a:p>
            <a:pPr algn="ctr"/>
            <a:endParaRPr lang="en-US" sz="4400" dirty="0" smtClean="0"/>
          </a:p>
          <a:p>
            <a:pPr algn="ctr"/>
            <a:r>
              <a:rPr lang="en-US" sz="3600" dirty="0" smtClean="0"/>
              <a:t>Evidence-Based Leadership</a:t>
            </a:r>
          </a:p>
          <a:p>
            <a:pPr algn="ctr"/>
            <a:r>
              <a:rPr lang="en-US" sz="4400" dirty="0" smtClean="0"/>
              <a:t>The Missing Link to Results:</a:t>
            </a:r>
          </a:p>
          <a:p>
            <a:pPr algn="ctr"/>
            <a:r>
              <a:rPr lang="en-US" sz="4400" dirty="0" smtClean="0"/>
              <a:t>Teacher &amp; Employee Engagement</a:t>
            </a:r>
            <a:r>
              <a:rPr lang="en-US" dirty="0" smtClean="0"/>
              <a:t>	</a:t>
            </a:r>
          </a:p>
          <a:p>
            <a:pPr algn="r"/>
            <a:r>
              <a:rPr lang="en-US" dirty="0" smtClean="0"/>
              <a:t>May 2, 2016</a:t>
            </a:r>
          </a:p>
          <a:p>
            <a:pPr algn="r"/>
            <a:r>
              <a:rPr lang="en-US" i="1" dirty="0" smtClean="0"/>
              <a:t>Dr. KK Owen, Leader Coach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5" y="216274"/>
            <a:ext cx="3132885" cy="20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37068" y="1143000"/>
            <a:ext cx="5381308" cy="4800600"/>
          </a:xfrm>
        </p:spPr>
        <p:txBody>
          <a:bodyPr/>
          <a:lstStyle/>
          <a:p>
            <a:r>
              <a:rPr lang="en-US" sz="2400" dirty="0" smtClean="0"/>
              <a:t>A good relationship</a:t>
            </a:r>
          </a:p>
          <a:p>
            <a:r>
              <a:rPr lang="en-US" sz="2400" dirty="0" smtClean="0"/>
              <a:t>Approachability</a:t>
            </a:r>
          </a:p>
          <a:p>
            <a:r>
              <a:rPr lang="en-US" sz="2400" dirty="0" smtClean="0"/>
              <a:t>Willingness to work side by side</a:t>
            </a:r>
          </a:p>
          <a:p>
            <a:r>
              <a:rPr lang="en-US" sz="2400" dirty="0" smtClean="0"/>
              <a:t>Efficient systems</a:t>
            </a:r>
          </a:p>
          <a:p>
            <a:r>
              <a:rPr lang="en-US" sz="2400" dirty="0" smtClean="0"/>
              <a:t>Training and development</a:t>
            </a:r>
          </a:p>
          <a:p>
            <a:r>
              <a:rPr lang="en-US" sz="2400" dirty="0" smtClean="0"/>
              <a:t>Resources to do the job</a:t>
            </a:r>
          </a:p>
          <a:p>
            <a:r>
              <a:rPr lang="en-US" sz="2400" dirty="0" smtClean="0"/>
              <a:t>Appreciation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Employees Looking For in Their Leaders?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7" y="2618509"/>
            <a:ext cx="4943904" cy="34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do employees leave?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58346" y="1278463"/>
            <a:ext cx="8229600" cy="452596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2376" dirty="0"/>
              <a:t>The job or workplace was not as expected </a:t>
            </a:r>
          </a:p>
          <a:p>
            <a:pPr>
              <a:lnSpc>
                <a:spcPct val="95000"/>
              </a:lnSpc>
            </a:pPr>
            <a:r>
              <a:rPr lang="en-US" altLang="en-US" sz="2376" dirty="0"/>
              <a:t>The mismatch between job and person </a:t>
            </a:r>
          </a:p>
          <a:p>
            <a:pPr>
              <a:lnSpc>
                <a:spcPct val="95000"/>
              </a:lnSpc>
            </a:pPr>
            <a:r>
              <a:rPr lang="en-US" altLang="en-US" sz="2376" dirty="0"/>
              <a:t>Too little coaching and feedback </a:t>
            </a:r>
          </a:p>
          <a:p>
            <a:pPr>
              <a:lnSpc>
                <a:spcPct val="95000"/>
              </a:lnSpc>
            </a:pPr>
            <a:r>
              <a:rPr lang="en-US" altLang="en-US" sz="2376" dirty="0"/>
              <a:t>Too few growth and advancement opportunities </a:t>
            </a:r>
          </a:p>
          <a:p>
            <a:pPr>
              <a:lnSpc>
                <a:spcPct val="95000"/>
              </a:lnSpc>
            </a:pPr>
            <a:r>
              <a:rPr lang="en-US" altLang="en-US" sz="2376" dirty="0"/>
              <a:t>Feeling devalued and unrecognized </a:t>
            </a:r>
          </a:p>
          <a:p>
            <a:pPr>
              <a:lnSpc>
                <a:spcPct val="95000"/>
              </a:lnSpc>
            </a:pPr>
            <a:r>
              <a:rPr lang="en-US" altLang="en-US" sz="2376" dirty="0"/>
              <a:t>Stress from overwork and work-life imbalance </a:t>
            </a:r>
          </a:p>
          <a:p>
            <a:pPr>
              <a:lnSpc>
                <a:spcPct val="95000"/>
              </a:lnSpc>
            </a:pPr>
            <a:r>
              <a:rPr lang="en-US" altLang="en-US" sz="2376" dirty="0"/>
              <a:t>Loss of trust and confidence in senior leaders 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None/>
            </a:pPr>
            <a:endParaRPr lang="en-US" altLang="en-US" sz="2376" i="1" dirty="0"/>
          </a:p>
          <a:p>
            <a:pPr>
              <a:lnSpc>
                <a:spcPct val="95000"/>
              </a:lnSpc>
              <a:buFont typeface="Wingdings" panose="05000000000000000000" pitchFamily="2" charset="2"/>
              <a:buNone/>
            </a:pPr>
            <a:endParaRPr lang="en-US" altLang="en-US" sz="1584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99983" y="5239569"/>
            <a:ext cx="6940513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1057" tIns="135793">
            <a:spAutoFit/>
          </a:bodyPr>
          <a:lstStyle>
            <a:lvl1pPr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82" i="1">
                <a:solidFill>
                  <a:srgbClr val="000000"/>
                </a:solidFill>
              </a:rPr>
              <a:t>The 7 Hidden Reasons Employees Leave - </a:t>
            </a:r>
            <a:r>
              <a:rPr lang="en-US" altLang="en-US" sz="1782">
                <a:solidFill>
                  <a:srgbClr val="000000"/>
                </a:solidFill>
              </a:rPr>
              <a:t> Leigh Branham, 2005</a:t>
            </a:r>
          </a:p>
        </p:txBody>
      </p:sp>
    </p:spTree>
    <p:extLst>
      <p:ext uri="{BB962C8B-B14F-4D97-AF65-F5344CB8AC3E}">
        <p14:creationId xmlns:p14="http://schemas.microsoft.com/office/powerpoint/2010/main" val="3029037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 smtClean="0"/>
              <a:t>How Can Leaders Maximize Engagement?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r>
              <a:rPr lang="en-US" sz="2800" i="1" dirty="0" smtClean="0"/>
              <a:t>Know your Employees Engagement Status</a:t>
            </a:r>
          </a:p>
          <a:p>
            <a:r>
              <a:rPr lang="en-US" sz="2800" i="1" dirty="0" smtClean="0"/>
              <a:t>Re-recruit High Performers</a:t>
            </a:r>
          </a:p>
          <a:p>
            <a:r>
              <a:rPr lang="en-US" sz="2800" i="1" dirty="0" smtClean="0"/>
              <a:t>Reward and Recognize “what right looks like”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94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3419475" y="1094881"/>
            <a:ext cx="4216400" cy="995362"/>
          </a:xfrm>
          <a:prstGeom prst="homePlate">
            <a:avLst>
              <a:gd name="adj" fmla="val 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Loyal</a:t>
            </a:r>
          </a:p>
        </p:txBody>
      </p:sp>
      <p:sp>
        <p:nvSpPr>
          <p:cNvPr id="9" name="Pentagon 8"/>
          <p:cNvSpPr/>
          <p:nvPr/>
        </p:nvSpPr>
        <p:spPr>
          <a:xfrm>
            <a:off x="3419475" y="2309318"/>
            <a:ext cx="4216400" cy="995363"/>
          </a:xfrm>
          <a:prstGeom prst="homePlate">
            <a:avLst>
              <a:gd name="adj" fmla="val 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Want to be aligned</a:t>
            </a:r>
          </a:p>
        </p:txBody>
      </p:sp>
      <p:sp>
        <p:nvSpPr>
          <p:cNvPr id="10" name="Pentagon 9"/>
          <p:cNvSpPr/>
          <p:nvPr/>
        </p:nvSpPr>
        <p:spPr>
          <a:xfrm>
            <a:off x="3419475" y="3509468"/>
            <a:ext cx="4216400" cy="995363"/>
          </a:xfrm>
          <a:prstGeom prst="homePlate">
            <a:avLst>
              <a:gd name="adj" fmla="val 0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/>
                </a:solidFill>
              </a:rPr>
              <a:t>Skeptical</a:t>
            </a:r>
          </a:p>
        </p:txBody>
      </p:sp>
      <p:sp>
        <p:nvSpPr>
          <p:cNvPr id="11" name="Pentagon 10"/>
          <p:cNvSpPr/>
          <p:nvPr/>
        </p:nvSpPr>
        <p:spPr>
          <a:xfrm>
            <a:off x="3419475" y="4723906"/>
            <a:ext cx="4216400" cy="995362"/>
          </a:xfrm>
          <a:prstGeom prst="homePlate">
            <a:avLst>
              <a:gd name="adj" fmla="val 0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4"/>
                </a:solidFill>
              </a:rPr>
              <a:t>Naysayer</a:t>
            </a:r>
          </a:p>
        </p:txBody>
      </p:sp>
      <p:sp>
        <p:nvSpPr>
          <p:cNvPr id="12" name="Pentagon 11"/>
          <p:cNvSpPr/>
          <p:nvPr/>
        </p:nvSpPr>
        <p:spPr>
          <a:xfrm>
            <a:off x="923925" y="1094881"/>
            <a:ext cx="3057525" cy="995362"/>
          </a:xfrm>
          <a:prstGeom prst="homePlat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Quadrant 1</a:t>
            </a:r>
          </a:p>
        </p:txBody>
      </p:sp>
      <p:sp>
        <p:nvSpPr>
          <p:cNvPr id="13" name="Pentagon 12"/>
          <p:cNvSpPr/>
          <p:nvPr/>
        </p:nvSpPr>
        <p:spPr>
          <a:xfrm>
            <a:off x="923925" y="2309318"/>
            <a:ext cx="3057525" cy="995363"/>
          </a:xfrm>
          <a:prstGeom prst="homePlat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Quadrant 2</a:t>
            </a:r>
          </a:p>
        </p:txBody>
      </p:sp>
      <p:sp>
        <p:nvSpPr>
          <p:cNvPr id="14" name="Pentagon 13"/>
          <p:cNvSpPr/>
          <p:nvPr/>
        </p:nvSpPr>
        <p:spPr>
          <a:xfrm>
            <a:off x="923925" y="3509468"/>
            <a:ext cx="3057525" cy="995363"/>
          </a:xfrm>
          <a:prstGeom prst="homePlate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Quadrant 3</a:t>
            </a:r>
          </a:p>
        </p:txBody>
      </p:sp>
      <p:sp>
        <p:nvSpPr>
          <p:cNvPr id="15" name="Pentagon 14"/>
          <p:cNvSpPr/>
          <p:nvPr/>
        </p:nvSpPr>
        <p:spPr>
          <a:xfrm>
            <a:off x="923925" y="4723906"/>
            <a:ext cx="3057525" cy="995362"/>
          </a:xfrm>
          <a:prstGeom prst="homePlate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Quadrant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Diagnosing Engagement Levels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399">
            <a:off x="6408794" y="497696"/>
            <a:ext cx="2454161" cy="9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High Performer Conversation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5407" y="1162966"/>
            <a:ext cx="8807824" cy="4303712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Re-recruit</a:t>
            </a:r>
            <a:r>
              <a:rPr lang="en-US" sz="3600" dirty="0" smtClean="0"/>
              <a:t>-outline why they are so important</a:t>
            </a:r>
          </a:p>
          <a:p>
            <a:r>
              <a:rPr lang="en-US" sz="3600" dirty="0" smtClean="0"/>
              <a:t>Tell them where the organization is going </a:t>
            </a:r>
            <a:endParaRPr lang="en-US" sz="3600" dirty="0"/>
          </a:p>
          <a:p>
            <a:r>
              <a:rPr lang="en-US" sz="3600" dirty="0" smtClean="0"/>
              <a:t>Recognize-thank them for their work</a:t>
            </a:r>
            <a:endParaRPr lang="en-US" sz="3600" dirty="0"/>
          </a:p>
          <a:p>
            <a:r>
              <a:rPr lang="en-US" sz="3600" dirty="0" smtClean="0"/>
              <a:t>Ask-What </a:t>
            </a:r>
            <a:r>
              <a:rPr lang="en-US" sz="3600" dirty="0"/>
              <a:t>can I do for you?</a:t>
            </a:r>
          </a:p>
          <a:p>
            <a:endParaRPr lang="en-US" dirty="0"/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5285836" y="4214053"/>
            <a:ext cx="3658857" cy="2117046"/>
            <a:chOff x="3120" y="1968"/>
            <a:chExt cx="2304" cy="1347"/>
          </a:xfrm>
        </p:grpSpPr>
        <p:sp>
          <p:nvSpPr>
            <p:cNvPr id="5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20" y="1968"/>
              <a:ext cx="2304" cy="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886" y="2463"/>
              <a:ext cx="430" cy="522"/>
            </a:xfrm>
            <a:custGeom>
              <a:avLst/>
              <a:gdLst>
                <a:gd name="T0" fmla="*/ 2 w 430"/>
                <a:gd name="T1" fmla="*/ 26 h 522"/>
                <a:gd name="T2" fmla="*/ 13 w 430"/>
                <a:gd name="T3" fmla="*/ 15 h 522"/>
                <a:gd name="T4" fmla="*/ 28 w 430"/>
                <a:gd name="T5" fmla="*/ 7 h 522"/>
                <a:gd name="T6" fmla="*/ 48 w 430"/>
                <a:gd name="T7" fmla="*/ 2 h 522"/>
                <a:gd name="T8" fmla="*/ 72 w 430"/>
                <a:gd name="T9" fmla="*/ 0 h 522"/>
                <a:gd name="T10" fmla="*/ 100 w 430"/>
                <a:gd name="T11" fmla="*/ 0 h 522"/>
                <a:gd name="T12" fmla="*/ 129 w 430"/>
                <a:gd name="T13" fmla="*/ 2 h 522"/>
                <a:gd name="T14" fmla="*/ 160 w 430"/>
                <a:gd name="T15" fmla="*/ 6 h 522"/>
                <a:gd name="T16" fmla="*/ 192 w 430"/>
                <a:gd name="T17" fmla="*/ 11 h 522"/>
                <a:gd name="T18" fmla="*/ 223 w 430"/>
                <a:gd name="T19" fmla="*/ 16 h 522"/>
                <a:gd name="T20" fmla="*/ 252 w 430"/>
                <a:gd name="T21" fmla="*/ 22 h 522"/>
                <a:gd name="T22" fmla="*/ 280 w 430"/>
                <a:gd name="T23" fmla="*/ 28 h 522"/>
                <a:gd name="T24" fmla="*/ 304 w 430"/>
                <a:gd name="T25" fmla="*/ 34 h 522"/>
                <a:gd name="T26" fmla="*/ 325 w 430"/>
                <a:gd name="T27" fmla="*/ 38 h 522"/>
                <a:gd name="T28" fmla="*/ 340 w 430"/>
                <a:gd name="T29" fmla="*/ 43 h 522"/>
                <a:gd name="T30" fmla="*/ 351 w 430"/>
                <a:gd name="T31" fmla="*/ 45 h 522"/>
                <a:gd name="T32" fmla="*/ 354 w 430"/>
                <a:gd name="T33" fmla="*/ 47 h 522"/>
                <a:gd name="T34" fmla="*/ 354 w 430"/>
                <a:gd name="T35" fmla="*/ 45 h 522"/>
                <a:gd name="T36" fmla="*/ 356 w 430"/>
                <a:gd name="T37" fmla="*/ 43 h 522"/>
                <a:gd name="T38" fmla="*/ 358 w 430"/>
                <a:gd name="T39" fmla="*/ 40 h 522"/>
                <a:gd name="T40" fmla="*/ 363 w 430"/>
                <a:gd name="T41" fmla="*/ 35 h 522"/>
                <a:gd name="T42" fmla="*/ 367 w 430"/>
                <a:gd name="T43" fmla="*/ 30 h 522"/>
                <a:gd name="T44" fmla="*/ 374 w 430"/>
                <a:gd name="T45" fmla="*/ 27 h 522"/>
                <a:gd name="T46" fmla="*/ 383 w 430"/>
                <a:gd name="T47" fmla="*/ 25 h 522"/>
                <a:gd name="T48" fmla="*/ 395 w 430"/>
                <a:gd name="T49" fmla="*/ 23 h 522"/>
                <a:gd name="T50" fmla="*/ 406 w 430"/>
                <a:gd name="T51" fmla="*/ 25 h 522"/>
                <a:gd name="T52" fmla="*/ 414 w 430"/>
                <a:gd name="T53" fmla="*/ 26 h 522"/>
                <a:gd name="T54" fmla="*/ 419 w 430"/>
                <a:gd name="T55" fmla="*/ 29 h 522"/>
                <a:gd name="T56" fmla="*/ 424 w 430"/>
                <a:gd name="T57" fmla="*/ 31 h 522"/>
                <a:gd name="T58" fmla="*/ 426 w 430"/>
                <a:gd name="T59" fmla="*/ 35 h 522"/>
                <a:gd name="T60" fmla="*/ 429 w 430"/>
                <a:gd name="T61" fmla="*/ 38 h 522"/>
                <a:gd name="T62" fmla="*/ 430 w 430"/>
                <a:gd name="T63" fmla="*/ 40 h 522"/>
                <a:gd name="T64" fmla="*/ 430 w 430"/>
                <a:gd name="T65" fmla="*/ 41 h 522"/>
                <a:gd name="T66" fmla="*/ 430 w 430"/>
                <a:gd name="T67" fmla="*/ 522 h 522"/>
                <a:gd name="T68" fmla="*/ 354 w 430"/>
                <a:gd name="T69" fmla="*/ 522 h 522"/>
                <a:gd name="T70" fmla="*/ 354 w 430"/>
                <a:gd name="T71" fmla="*/ 488 h 522"/>
                <a:gd name="T72" fmla="*/ 354 w 430"/>
                <a:gd name="T73" fmla="*/ 415 h 522"/>
                <a:gd name="T74" fmla="*/ 354 w 430"/>
                <a:gd name="T75" fmla="*/ 342 h 522"/>
                <a:gd name="T76" fmla="*/ 354 w 430"/>
                <a:gd name="T77" fmla="*/ 308 h 522"/>
                <a:gd name="T78" fmla="*/ 343 w 430"/>
                <a:gd name="T79" fmla="*/ 303 h 522"/>
                <a:gd name="T80" fmla="*/ 327 w 430"/>
                <a:gd name="T81" fmla="*/ 299 h 522"/>
                <a:gd name="T82" fmla="*/ 309 w 430"/>
                <a:gd name="T83" fmla="*/ 293 h 522"/>
                <a:gd name="T84" fmla="*/ 288 w 430"/>
                <a:gd name="T85" fmla="*/ 287 h 522"/>
                <a:gd name="T86" fmla="*/ 266 w 430"/>
                <a:gd name="T87" fmla="*/ 281 h 522"/>
                <a:gd name="T88" fmla="*/ 243 w 430"/>
                <a:gd name="T89" fmla="*/ 274 h 522"/>
                <a:gd name="T90" fmla="*/ 217 w 430"/>
                <a:gd name="T91" fmla="*/ 267 h 522"/>
                <a:gd name="T92" fmla="*/ 192 w 430"/>
                <a:gd name="T93" fmla="*/ 260 h 522"/>
                <a:gd name="T94" fmla="*/ 165 w 430"/>
                <a:gd name="T95" fmla="*/ 253 h 522"/>
                <a:gd name="T96" fmla="*/ 138 w 430"/>
                <a:gd name="T97" fmla="*/ 246 h 522"/>
                <a:gd name="T98" fmla="*/ 113 w 430"/>
                <a:gd name="T99" fmla="*/ 240 h 522"/>
                <a:gd name="T100" fmla="*/ 87 w 430"/>
                <a:gd name="T101" fmla="*/ 234 h 522"/>
                <a:gd name="T102" fmla="*/ 63 w 430"/>
                <a:gd name="T103" fmla="*/ 228 h 522"/>
                <a:gd name="T104" fmla="*/ 40 w 430"/>
                <a:gd name="T105" fmla="*/ 222 h 522"/>
                <a:gd name="T106" fmla="*/ 19 w 430"/>
                <a:gd name="T107" fmla="*/ 217 h 522"/>
                <a:gd name="T108" fmla="*/ 0 w 430"/>
                <a:gd name="T109" fmla="*/ 214 h 522"/>
                <a:gd name="T110" fmla="*/ 2 w 430"/>
                <a:gd name="T111" fmla="*/ 26 h 5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0"/>
                <a:gd name="T169" fmla="*/ 0 h 522"/>
                <a:gd name="T170" fmla="*/ 430 w 430"/>
                <a:gd name="T171" fmla="*/ 522 h 5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0" h="522">
                  <a:moveTo>
                    <a:pt x="2" y="26"/>
                  </a:moveTo>
                  <a:lnTo>
                    <a:pt x="13" y="15"/>
                  </a:lnTo>
                  <a:lnTo>
                    <a:pt x="28" y="7"/>
                  </a:lnTo>
                  <a:lnTo>
                    <a:pt x="48" y="2"/>
                  </a:lnTo>
                  <a:lnTo>
                    <a:pt x="72" y="0"/>
                  </a:lnTo>
                  <a:lnTo>
                    <a:pt x="100" y="0"/>
                  </a:lnTo>
                  <a:lnTo>
                    <a:pt x="129" y="2"/>
                  </a:lnTo>
                  <a:lnTo>
                    <a:pt x="160" y="6"/>
                  </a:lnTo>
                  <a:lnTo>
                    <a:pt x="192" y="11"/>
                  </a:lnTo>
                  <a:lnTo>
                    <a:pt x="223" y="16"/>
                  </a:lnTo>
                  <a:lnTo>
                    <a:pt x="252" y="22"/>
                  </a:lnTo>
                  <a:lnTo>
                    <a:pt x="280" y="28"/>
                  </a:lnTo>
                  <a:lnTo>
                    <a:pt x="304" y="34"/>
                  </a:lnTo>
                  <a:lnTo>
                    <a:pt x="325" y="38"/>
                  </a:lnTo>
                  <a:lnTo>
                    <a:pt x="340" y="43"/>
                  </a:lnTo>
                  <a:lnTo>
                    <a:pt x="351" y="45"/>
                  </a:lnTo>
                  <a:lnTo>
                    <a:pt x="354" y="47"/>
                  </a:lnTo>
                  <a:lnTo>
                    <a:pt x="354" y="45"/>
                  </a:lnTo>
                  <a:lnTo>
                    <a:pt x="356" y="43"/>
                  </a:lnTo>
                  <a:lnTo>
                    <a:pt x="358" y="40"/>
                  </a:lnTo>
                  <a:lnTo>
                    <a:pt x="363" y="35"/>
                  </a:lnTo>
                  <a:lnTo>
                    <a:pt x="367" y="30"/>
                  </a:lnTo>
                  <a:lnTo>
                    <a:pt x="374" y="27"/>
                  </a:lnTo>
                  <a:lnTo>
                    <a:pt x="383" y="25"/>
                  </a:lnTo>
                  <a:lnTo>
                    <a:pt x="395" y="23"/>
                  </a:lnTo>
                  <a:lnTo>
                    <a:pt x="406" y="25"/>
                  </a:lnTo>
                  <a:lnTo>
                    <a:pt x="414" y="26"/>
                  </a:lnTo>
                  <a:lnTo>
                    <a:pt x="419" y="29"/>
                  </a:lnTo>
                  <a:lnTo>
                    <a:pt x="424" y="31"/>
                  </a:lnTo>
                  <a:lnTo>
                    <a:pt x="426" y="35"/>
                  </a:lnTo>
                  <a:lnTo>
                    <a:pt x="429" y="38"/>
                  </a:lnTo>
                  <a:lnTo>
                    <a:pt x="430" y="40"/>
                  </a:lnTo>
                  <a:lnTo>
                    <a:pt x="430" y="41"/>
                  </a:lnTo>
                  <a:lnTo>
                    <a:pt x="430" y="522"/>
                  </a:lnTo>
                  <a:lnTo>
                    <a:pt x="354" y="522"/>
                  </a:lnTo>
                  <a:lnTo>
                    <a:pt x="354" y="488"/>
                  </a:lnTo>
                  <a:lnTo>
                    <a:pt x="354" y="415"/>
                  </a:lnTo>
                  <a:lnTo>
                    <a:pt x="354" y="342"/>
                  </a:lnTo>
                  <a:lnTo>
                    <a:pt x="354" y="308"/>
                  </a:lnTo>
                  <a:lnTo>
                    <a:pt x="343" y="303"/>
                  </a:lnTo>
                  <a:lnTo>
                    <a:pt x="327" y="299"/>
                  </a:lnTo>
                  <a:lnTo>
                    <a:pt x="309" y="293"/>
                  </a:lnTo>
                  <a:lnTo>
                    <a:pt x="288" y="287"/>
                  </a:lnTo>
                  <a:lnTo>
                    <a:pt x="266" y="281"/>
                  </a:lnTo>
                  <a:lnTo>
                    <a:pt x="243" y="274"/>
                  </a:lnTo>
                  <a:lnTo>
                    <a:pt x="217" y="267"/>
                  </a:lnTo>
                  <a:lnTo>
                    <a:pt x="192" y="260"/>
                  </a:lnTo>
                  <a:lnTo>
                    <a:pt x="165" y="253"/>
                  </a:lnTo>
                  <a:lnTo>
                    <a:pt x="138" y="246"/>
                  </a:lnTo>
                  <a:lnTo>
                    <a:pt x="113" y="240"/>
                  </a:lnTo>
                  <a:lnTo>
                    <a:pt x="87" y="234"/>
                  </a:lnTo>
                  <a:lnTo>
                    <a:pt x="63" y="228"/>
                  </a:lnTo>
                  <a:lnTo>
                    <a:pt x="40" y="222"/>
                  </a:lnTo>
                  <a:lnTo>
                    <a:pt x="19" y="217"/>
                  </a:lnTo>
                  <a:lnTo>
                    <a:pt x="0" y="214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778" y="2356"/>
              <a:ext cx="243" cy="216"/>
            </a:xfrm>
            <a:custGeom>
              <a:avLst/>
              <a:gdLst>
                <a:gd name="T0" fmla="*/ 243 w 243"/>
                <a:gd name="T1" fmla="*/ 216 h 216"/>
                <a:gd name="T2" fmla="*/ 243 w 243"/>
                <a:gd name="T3" fmla="*/ 0 h 216"/>
                <a:gd name="T4" fmla="*/ 0 w 243"/>
                <a:gd name="T5" fmla="*/ 50 h 216"/>
                <a:gd name="T6" fmla="*/ 0 w 243"/>
                <a:gd name="T7" fmla="*/ 216 h 216"/>
                <a:gd name="T8" fmla="*/ 243 w 243"/>
                <a:gd name="T9" fmla="*/ 216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216"/>
                <a:gd name="T17" fmla="*/ 243 w 243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216">
                  <a:moveTo>
                    <a:pt x="243" y="216"/>
                  </a:moveTo>
                  <a:lnTo>
                    <a:pt x="243" y="0"/>
                  </a:lnTo>
                  <a:lnTo>
                    <a:pt x="0" y="50"/>
                  </a:lnTo>
                  <a:lnTo>
                    <a:pt x="0" y="216"/>
                  </a:lnTo>
                  <a:lnTo>
                    <a:pt x="243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808" y="2414"/>
              <a:ext cx="177" cy="259"/>
            </a:xfrm>
            <a:custGeom>
              <a:avLst/>
              <a:gdLst>
                <a:gd name="T0" fmla="*/ 177 w 177"/>
                <a:gd name="T1" fmla="*/ 0 h 259"/>
                <a:gd name="T2" fmla="*/ 0 w 177"/>
                <a:gd name="T3" fmla="*/ 1 h 259"/>
                <a:gd name="T4" fmla="*/ 0 w 177"/>
                <a:gd name="T5" fmla="*/ 254 h 259"/>
                <a:gd name="T6" fmla="*/ 64 w 177"/>
                <a:gd name="T7" fmla="*/ 259 h 259"/>
                <a:gd name="T8" fmla="*/ 177 w 177"/>
                <a:gd name="T9" fmla="*/ 252 h 259"/>
                <a:gd name="T10" fmla="*/ 177 w 177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259"/>
                <a:gd name="T20" fmla="*/ 177 w 177"/>
                <a:gd name="T21" fmla="*/ 259 h 2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259">
                  <a:moveTo>
                    <a:pt x="177" y="0"/>
                  </a:moveTo>
                  <a:lnTo>
                    <a:pt x="0" y="1"/>
                  </a:lnTo>
                  <a:lnTo>
                    <a:pt x="0" y="254"/>
                  </a:lnTo>
                  <a:lnTo>
                    <a:pt x="64" y="259"/>
                  </a:lnTo>
                  <a:lnTo>
                    <a:pt x="177" y="25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619" y="2482"/>
              <a:ext cx="602" cy="476"/>
            </a:xfrm>
            <a:custGeom>
              <a:avLst/>
              <a:gdLst>
                <a:gd name="T0" fmla="*/ 135 w 602"/>
                <a:gd name="T1" fmla="*/ 1 h 476"/>
                <a:gd name="T2" fmla="*/ 129 w 602"/>
                <a:gd name="T3" fmla="*/ 1 h 476"/>
                <a:gd name="T4" fmla="*/ 122 w 602"/>
                <a:gd name="T5" fmla="*/ 2 h 476"/>
                <a:gd name="T6" fmla="*/ 113 w 602"/>
                <a:gd name="T7" fmla="*/ 3 h 476"/>
                <a:gd name="T8" fmla="*/ 102 w 602"/>
                <a:gd name="T9" fmla="*/ 8 h 476"/>
                <a:gd name="T10" fmla="*/ 89 w 602"/>
                <a:gd name="T11" fmla="*/ 12 h 476"/>
                <a:gd name="T12" fmla="*/ 77 w 602"/>
                <a:gd name="T13" fmla="*/ 21 h 476"/>
                <a:gd name="T14" fmla="*/ 63 w 602"/>
                <a:gd name="T15" fmla="*/ 29 h 476"/>
                <a:gd name="T16" fmla="*/ 47 w 602"/>
                <a:gd name="T17" fmla="*/ 40 h 476"/>
                <a:gd name="T18" fmla="*/ 29 w 602"/>
                <a:gd name="T19" fmla="*/ 69 h 476"/>
                <a:gd name="T20" fmla="*/ 16 w 602"/>
                <a:gd name="T21" fmla="*/ 119 h 476"/>
                <a:gd name="T22" fmla="*/ 7 w 602"/>
                <a:gd name="T23" fmla="*/ 181 h 476"/>
                <a:gd name="T24" fmla="*/ 2 w 602"/>
                <a:gd name="T25" fmla="*/ 250 h 476"/>
                <a:gd name="T26" fmla="*/ 0 w 602"/>
                <a:gd name="T27" fmla="*/ 315 h 476"/>
                <a:gd name="T28" fmla="*/ 0 w 602"/>
                <a:gd name="T29" fmla="*/ 372 h 476"/>
                <a:gd name="T30" fmla="*/ 1 w 602"/>
                <a:gd name="T31" fmla="*/ 410 h 476"/>
                <a:gd name="T32" fmla="*/ 1 w 602"/>
                <a:gd name="T33" fmla="*/ 425 h 476"/>
                <a:gd name="T34" fmla="*/ 531 w 602"/>
                <a:gd name="T35" fmla="*/ 476 h 476"/>
                <a:gd name="T36" fmla="*/ 518 w 602"/>
                <a:gd name="T37" fmla="*/ 343 h 476"/>
                <a:gd name="T38" fmla="*/ 520 w 602"/>
                <a:gd name="T39" fmla="*/ 340 h 476"/>
                <a:gd name="T40" fmla="*/ 525 w 602"/>
                <a:gd name="T41" fmla="*/ 337 h 476"/>
                <a:gd name="T42" fmla="*/ 530 w 602"/>
                <a:gd name="T43" fmla="*/ 333 h 476"/>
                <a:gd name="T44" fmla="*/ 534 w 602"/>
                <a:gd name="T45" fmla="*/ 330 h 476"/>
                <a:gd name="T46" fmla="*/ 540 w 602"/>
                <a:gd name="T47" fmla="*/ 326 h 476"/>
                <a:gd name="T48" fmla="*/ 546 w 602"/>
                <a:gd name="T49" fmla="*/ 322 h 476"/>
                <a:gd name="T50" fmla="*/ 552 w 602"/>
                <a:gd name="T51" fmla="*/ 318 h 476"/>
                <a:gd name="T52" fmla="*/ 558 w 602"/>
                <a:gd name="T53" fmla="*/ 313 h 476"/>
                <a:gd name="T54" fmla="*/ 569 w 602"/>
                <a:gd name="T55" fmla="*/ 303 h 476"/>
                <a:gd name="T56" fmla="*/ 581 w 602"/>
                <a:gd name="T57" fmla="*/ 293 h 476"/>
                <a:gd name="T58" fmla="*/ 589 w 602"/>
                <a:gd name="T59" fmla="*/ 281 h 476"/>
                <a:gd name="T60" fmla="*/ 596 w 602"/>
                <a:gd name="T61" fmla="*/ 268 h 476"/>
                <a:gd name="T62" fmla="*/ 601 w 602"/>
                <a:gd name="T63" fmla="*/ 254 h 476"/>
                <a:gd name="T64" fmla="*/ 602 w 602"/>
                <a:gd name="T65" fmla="*/ 239 h 476"/>
                <a:gd name="T66" fmla="*/ 601 w 602"/>
                <a:gd name="T67" fmla="*/ 222 h 476"/>
                <a:gd name="T68" fmla="*/ 596 w 602"/>
                <a:gd name="T69" fmla="*/ 201 h 476"/>
                <a:gd name="T70" fmla="*/ 594 w 602"/>
                <a:gd name="T71" fmla="*/ 195 h 476"/>
                <a:gd name="T72" fmla="*/ 585 w 602"/>
                <a:gd name="T73" fmla="*/ 178 h 476"/>
                <a:gd name="T74" fmla="*/ 573 w 602"/>
                <a:gd name="T75" fmla="*/ 152 h 476"/>
                <a:gd name="T76" fmla="*/ 555 w 602"/>
                <a:gd name="T77" fmla="*/ 122 h 476"/>
                <a:gd name="T78" fmla="*/ 534 w 602"/>
                <a:gd name="T79" fmla="*/ 90 h 476"/>
                <a:gd name="T80" fmla="*/ 508 w 602"/>
                <a:gd name="T81" fmla="*/ 59 h 476"/>
                <a:gd name="T82" fmla="*/ 479 w 602"/>
                <a:gd name="T83" fmla="*/ 32 h 476"/>
                <a:gd name="T84" fmla="*/ 445 w 602"/>
                <a:gd name="T85" fmla="*/ 12 h 476"/>
                <a:gd name="T86" fmla="*/ 439 w 602"/>
                <a:gd name="T87" fmla="*/ 10 h 476"/>
                <a:gd name="T88" fmla="*/ 431 w 602"/>
                <a:gd name="T89" fmla="*/ 8 h 476"/>
                <a:gd name="T90" fmla="*/ 422 w 602"/>
                <a:gd name="T91" fmla="*/ 6 h 476"/>
                <a:gd name="T92" fmla="*/ 411 w 602"/>
                <a:gd name="T93" fmla="*/ 3 h 476"/>
                <a:gd name="T94" fmla="*/ 400 w 602"/>
                <a:gd name="T95" fmla="*/ 2 h 476"/>
                <a:gd name="T96" fmla="*/ 388 w 602"/>
                <a:gd name="T97" fmla="*/ 1 h 476"/>
                <a:gd name="T98" fmla="*/ 376 w 602"/>
                <a:gd name="T99" fmla="*/ 0 h 476"/>
                <a:gd name="T100" fmla="*/ 366 w 602"/>
                <a:gd name="T101" fmla="*/ 0 h 476"/>
                <a:gd name="T102" fmla="*/ 264 w 602"/>
                <a:gd name="T103" fmla="*/ 124 h 476"/>
                <a:gd name="T104" fmla="*/ 187 w 602"/>
                <a:gd name="T105" fmla="*/ 1 h 476"/>
                <a:gd name="T106" fmla="*/ 135 w 602"/>
                <a:gd name="T107" fmla="*/ 1 h 4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2"/>
                <a:gd name="T163" fmla="*/ 0 h 476"/>
                <a:gd name="T164" fmla="*/ 602 w 602"/>
                <a:gd name="T165" fmla="*/ 476 h 4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2" h="476">
                  <a:moveTo>
                    <a:pt x="135" y="1"/>
                  </a:moveTo>
                  <a:lnTo>
                    <a:pt x="129" y="1"/>
                  </a:lnTo>
                  <a:lnTo>
                    <a:pt x="122" y="2"/>
                  </a:lnTo>
                  <a:lnTo>
                    <a:pt x="113" y="3"/>
                  </a:lnTo>
                  <a:lnTo>
                    <a:pt x="102" y="8"/>
                  </a:lnTo>
                  <a:lnTo>
                    <a:pt x="89" y="12"/>
                  </a:lnTo>
                  <a:lnTo>
                    <a:pt x="77" y="21"/>
                  </a:lnTo>
                  <a:lnTo>
                    <a:pt x="63" y="29"/>
                  </a:lnTo>
                  <a:lnTo>
                    <a:pt x="47" y="40"/>
                  </a:lnTo>
                  <a:lnTo>
                    <a:pt x="29" y="69"/>
                  </a:lnTo>
                  <a:lnTo>
                    <a:pt x="16" y="119"/>
                  </a:lnTo>
                  <a:lnTo>
                    <a:pt x="7" y="181"/>
                  </a:lnTo>
                  <a:lnTo>
                    <a:pt x="2" y="250"/>
                  </a:lnTo>
                  <a:lnTo>
                    <a:pt x="0" y="315"/>
                  </a:lnTo>
                  <a:lnTo>
                    <a:pt x="0" y="372"/>
                  </a:lnTo>
                  <a:lnTo>
                    <a:pt x="1" y="410"/>
                  </a:lnTo>
                  <a:lnTo>
                    <a:pt x="1" y="425"/>
                  </a:lnTo>
                  <a:lnTo>
                    <a:pt x="531" y="476"/>
                  </a:lnTo>
                  <a:lnTo>
                    <a:pt x="518" y="343"/>
                  </a:lnTo>
                  <a:lnTo>
                    <a:pt x="520" y="340"/>
                  </a:lnTo>
                  <a:lnTo>
                    <a:pt x="525" y="337"/>
                  </a:lnTo>
                  <a:lnTo>
                    <a:pt x="530" y="333"/>
                  </a:lnTo>
                  <a:lnTo>
                    <a:pt x="534" y="330"/>
                  </a:lnTo>
                  <a:lnTo>
                    <a:pt x="540" y="326"/>
                  </a:lnTo>
                  <a:lnTo>
                    <a:pt x="546" y="322"/>
                  </a:lnTo>
                  <a:lnTo>
                    <a:pt x="552" y="318"/>
                  </a:lnTo>
                  <a:lnTo>
                    <a:pt x="558" y="313"/>
                  </a:lnTo>
                  <a:lnTo>
                    <a:pt x="569" y="303"/>
                  </a:lnTo>
                  <a:lnTo>
                    <a:pt x="581" y="293"/>
                  </a:lnTo>
                  <a:lnTo>
                    <a:pt x="589" y="281"/>
                  </a:lnTo>
                  <a:lnTo>
                    <a:pt x="596" y="268"/>
                  </a:lnTo>
                  <a:lnTo>
                    <a:pt x="601" y="254"/>
                  </a:lnTo>
                  <a:lnTo>
                    <a:pt x="602" y="239"/>
                  </a:lnTo>
                  <a:lnTo>
                    <a:pt x="601" y="222"/>
                  </a:lnTo>
                  <a:lnTo>
                    <a:pt x="596" y="201"/>
                  </a:lnTo>
                  <a:lnTo>
                    <a:pt x="594" y="195"/>
                  </a:lnTo>
                  <a:lnTo>
                    <a:pt x="585" y="178"/>
                  </a:lnTo>
                  <a:lnTo>
                    <a:pt x="573" y="152"/>
                  </a:lnTo>
                  <a:lnTo>
                    <a:pt x="555" y="122"/>
                  </a:lnTo>
                  <a:lnTo>
                    <a:pt x="534" y="90"/>
                  </a:lnTo>
                  <a:lnTo>
                    <a:pt x="508" y="59"/>
                  </a:lnTo>
                  <a:lnTo>
                    <a:pt x="479" y="32"/>
                  </a:lnTo>
                  <a:lnTo>
                    <a:pt x="445" y="12"/>
                  </a:lnTo>
                  <a:lnTo>
                    <a:pt x="439" y="10"/>
                  </a:lnTo>
                  <a:lnTo>
                    <a:pt x="431" y="8"/>
                  </a:lnTo>
                  <a:lnTo>
                    <a:pt x="422" y="6"/>
                  </a:lnTo>
                  <a:lnTo>
                    <a:pt x="411" y="3"/>
                  </a:lnTo>
                  <a:lnTo>
                    <a:pt x="400" y="2"/>
                  </a:lnTo>
                  <a:lnTo>
                    <a:pt x="388" y="1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264" y="124"/>
                  </a:lnTo>
                  <a:lnTo>
                    <a:pt x="187" y="1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643" y="2501"/>
              <a:ext cx="547" cy="454"/>
            </a:xfrm>
            <a:custGeom>
              <a:avLst/>
              <a:gdLst>
                <a:gd name="T0" fmla="*/ 3 w 547"/>
                <a:gd name="T1" fmla="*/ 394 h 454"/>
                <a:gd name="T2" fmla="*/ 0 w 547"/>
                <a:gd name="T3" fmla="*/ 284 h 454"/>
                <a:gd name="T4" fmla="*/ 1 w 547"/>
                <a:gd name="T5" fmla="*/ 199 h 454"/>
                <a:gd name="T6" fmla="*/ 6 w 547"/>
                <a:gd name="T7" fmla="*/ 138 h 454"/>
                <a:gd name="T8" fmla="*/ 12 w 547"/>
                <a:gd name="T9" fmla="*/ 95 h 454"/>
                <a:gd name="T10" fmla="*/ 19 w 547"/>
                <a:gd name="T11" fmla="*/ 68 h 454"/>
                <a:gd name="T12" fmla="*/ 26 w 547"/>
                <a:gd name="T13" fmla="*/ 53 h 454"/>
                <a:gd name="T14" fmla="*/ 29 w 547"/>
                <a:gd name="T15" fmla="*/ 46 h 454"/>
                <a:gd name="T16" fmla="*/ 32 w 547"/>
                <a:gd name="T17" fmla="*/ 45 h 454"/>
                <a:gd name="T18" fmla="*/ 37 w 547"/>
                <a:gd name="T19" fmla="*/ 38 h 454"/>
                <a:gd name="T20" fmla="*/ 44 w 547"/>
                <a:gd name="T21" fmla="*/ 32 h 454"/>
                <a:gd name="T22" fmla="*/ 53 w 547"/>
                <a:gd name="T23" fmla="*/ 26 h 454"/>
                <a:gd name="T24" fmla="*/ 61 w 547"/>
                <a:gd name="T25" fmla="*/ 20 h 454"/>
                <a:gd name="T26" fmla="*/ 69 w 547"/>
                <a:gd name="T27" fmla="*/ 16 h 454"/>
                <a:gd name="T28" fmla="*/ 78 w 547"/>
                <a:gd name="T29" fmla="*/ 11 h 454"/>
                <a:gd name="T30" fmla="*/ 87 w 547"/>
                <a:gd name="T31" fmla="*/ 7 h 454"/>
                <a:gd name="T32" fmla="*/ 97 w 547"/>
                <a:gd name="T33" fmla="*/ 4 h 454"/>
                <a:gd name="T34" fmla="*/ 154 w 547"/>
                <a:gd name="T35" fmla="*/ 0 h 454"/>
                <a:gd name="T36" fmla="*/ 237 w 547"/>
                <a:gd name="T37" fmla="*/ 136 h 454"/>
                <a:gd name="T38" fmla="*/ 350 w 547"/>
                <a:gd name="T39" fmla="*/ 0 h 454"/>
                <a:gd name="T40" fmla="*/ 391 w 547"/>
                <a:gd name="T41" fmla="*/ 0 h 454"/>
                <a:gd name="T42" fmla="*/ 414 w 547"/>
                <a:gd name="T43" fmla="*/ 7 h 454"/>
                <a:gd name="T44" fmla="*/ 438 w 547"/>
                <a:gd name="T45" fmla="*/ 25 h 454"/>
                <a:gd name="T46" fmla="*/ 463 w 547"/>
                <a:gd name="T47" fmla="*/ 49 h 454"/>
                <a:gd name="T48" fmla="*/ 486 w 547"/>
                <a:gd name="T49" fmla="*/ 76 h 454"/>
                <a:gd name="T50" fmla="*/ 504 w 547"/>
                <a:gd name="T51" fmla="*/ 104 h 454"/>
                <a:gd name="T52" fmla="*/ 521 w 547"/>
                <a:gd name="T53" fmla="*/ 128 h 454"/>
                <a:gd name="T54" fmla="*/ 531 w 547"/>
                <a:gd name="T55" fmla="*/ 145 h 454"/>
                <a:gd name="T56" fmla="*/ 535 w 547"/>
                <a:gd name="T57" fmla="*/ 152 h 454"/>
                <a:gd name="T58" fmla="*/ 538 w 547"/>
                <a:gd name="T59" fmla="*/ 159 h 454"/>
                <a:gd name="T60" fmla="*/ 545 w 547"/>
                <a:gd name="T61" fmla="*/ 177 h 454"/>
                <a:gd name="T62" fmla="*/ 547 w 547"/>
                <a:gd name="T63" fmla="*/ 202 h 454"/>
                <a:gd name="T64" fmla="*/ 540 w 547"/>
                <a:gd name="T65" fmla="*/ 227 h 454"/>
                <a:gd name="T66" fmla="*/ 530 w 547"/>
                <a:gd name="T67" fmla="*/ 243 h 454"/>
                <a:gd name="T68" fmla="*/ 517 w 547"/>
                <a:gd name="T69" fmla="*/ 260 h 454"/>
                <a:gd name="T70" fmla="*/ 504 w 547"/>
                <a:gd name="T71" fmla="*/ 274 h 454"/>
                <a:gd name="T72" fmla="*/ 492 w 547"/>
                <a:gd name="T73" fmla="*/ 286 h 454"/>
                <a:gd name="T74" fmla="*/ 480 w 547"/>
                <a:gd name="T75" fmla="*/ 297 h 454"/>
                <a:gd name="T76" fmla="*/ 471 w 547"/>
                <a:gd name="T77" fmla="*/ 304 h 454"/>
                <a:gd name="T78" fmla="*/ 465 w 547"/>
                <a:gd name="T79" fmla="*/ 310 h 454"/>
                <a:gd name="T80" fmla="*/ 463 w 547"/>
                <a:gd name="T81" fmla="*/ 311 h 454"/>
                <a:gd name="T82" fmla="*/ 480 w 547"/>
                <a:gd name="T83" fmla="*/ 454 h 454"/>
                <a:gd name="T84" fmla="*/ 3 w 547"/>
                <a:gd name="T85" fmla="*/ 394 h 4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7"/>
                <a:gd name="T130" fmla="*/ 0 h 454"/>
                <a:gd name="T131" fmla="*/ 547 w 547"/>
                <a:gd name="T132" fmla="*/ 454 h 4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7" h="454">
                  <a:moveTo>
                    <a:pt x="3" y="394"/>
                  </a:moveTo>
                  <a:lnTo>
                    <a:pt x="0" y="284"/>
                  </a:lnTo>
                  <a:lnTo>
                    <a:pt x="1" y="199"/>
                  </a:lnTo>
                  <a:lnTo>
                    <a:pt x="6" y="138"/>
                  </a:lnTo>
                  <a:lnTo>
                    <a:pt x="12" y="95"/>
                  </a:lnTo>
                  <a:lnTo>
                    <a:pt x="19" y="68"/>
                  </a:lnTo>
                  <a:lnTo>
                    <a:pt x="26" y="53"/>
                  </a:lnTo>
                  <a:lnTo>
                    <a:pt x="29" y="46"/>
                  </a:lnTo>
                  <a:lnTo>
                    <a:pt x="32" y="45"/>
                  </a:lnTo>
                  <a:lnTo>
                    <a:pt x="37" y="38"/>
                  </a:lnTo>
                  <a:lnTo>
                    <a:pt x="44" y="32"/>
                  </a:lnTo>
                  <a:lnTo>
                    <a:pt x="53" y="26"/>
                  </a:lnTo>
                  <a:lnTo>
                    <a:pt x="61" y="20"/>
                  </a:lnTo>
                  <a:lnTo>
                    <a:pt x="69" y="16"/>
                  </a:lnTo>
                  <a:lnTo>
                    <a:pt x="78" y="11"/>
                  </a:lnTo>
                  <a:lnTo>
                    <a:pt x="87" y="7"/>
                  </a:lnTo>
                  <a:lnTo>
                    <a:pt x="97" y="4"/>
                  </a:lnTo>
                  <a:lnTo>
                    <a:pt x="154" y="0"/>
                  </a:lnTo>
                  <a:lnTo>
                    <a:pt x="237" y="136"/>
                  </a:lnTo>
                  <a:lnTo>
                    <a:pt x="350" y="0"/>
                  </a:lnTo>
                  <a:lnTo>
                    <a:pt x="391" y="0"/>
                  </a:lnTo>
                  <a:lnTo>
                    <a:pt x="414" y="7"/>
                  </a:lnTo>
                  <a:lnTo>
                    <a:pt x="438" y="25"/>
                  </a:lnTo>
                  <a:lnTo>
                    <a:pt x="463" y="49"/>
                  </a:lnTo>
                  <a:lnTo>
                    <a:pt x="486" y="76"/>
                  </a:lnTo>
                  <a:lnTo>
                    <a:pt x="504" y="104"/>
                  </a:lnTo>
                  <a:lnTo>
                    <a:pt x="521" y="128"/>
                  </a:lnTo>
                  <a:lnTo>
                    <a:pt x="531" y="145"/>
                  </a:lnTo>
                  <a:lnTo>
                    <a:pt x="535" y="152"/>
                  </a:lnTo>
                  <a:lnTo>
                    <a:pt x="538" y="159"/>
                  </a:lnTo>
                  <a:lnTo>
                    <a:pt x="545" y="177"/>
                  </a:lnTo>
                  <a:lnTo>
                    <a:pt x="547" y="202"/>
                  </a:lnTo>
                  <a:lnTo>
                    <a:pt x="540" y="227"/>
                  </a:lnTo>
                  <a:lnTo>
                    <a:pt x="530" y="243"/>
                  </a:lnTo>
                  <a:lnTo>
                    <a:pt x="517" y="260"/>
                  </a:lnTo>
                  <a:lnTo>
                    <a:pt x="504" y="274"/>
                  </a:lnTo>
                  <a:lnTo>
                    <a:pt x="492" y="286"/>
                  </a:lnTo>
                  <a:lnTo>
                    <a:pt x="480" y="297"/>
                  </a:lnTo>
                  <a:lnTo>
                    <a:pt x="471" y="304"/>
                  </a:lnTo>
                  <a:lnTo>
                    <a:pt x="465" y="310"/>
                  </a:lnTo>
                  <a:lnTo>
                    <a:pt x="463" y="311"/>
                  </a:lnTo>
                  <a:lnTo>
                    <a:pt x="480" y="454"/>
                  </a:lnTo>
                  <a:lnTo>
                    <a:pt x="3" y="394"/>
                  </a:lnTo>
                  <a:close/>
                </a:path>
              </a:pathLst>
            </a:custGeom>
            <a:solidFill>
              <a:srgbClr val="FF9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764" y="2705"/>
              <a:ext cx="401" cy="178"/>
            </a:xfrm>
            <a:custGeom>
              <a:avLst/>
              <a:gdLst>
                <a:gd name="T0" fmla="*/ 152 w 401"/>
                <a:gd name="T1" fmla="*/ 176 h 178"/>
                <a:gd name="T2" fmla="*/ 162 w 401"/>
                <a:gd name="T3" fmla="*/ 178 h 178"/>
                <a:gd name="T4" fmla="*/ 174 w 401"/>
                <a:gd name="T5" fmla="*/ 176 h 178"/>
                <a:gd name="T6" fmla="*/ 189 w 401"/>
                <a:gd name="T7" fmla="*/ 174 h 178"/>
                <a:gd name="T8" fmla="*/ 206 w 401"/>
                <a:gd name="T9" fmla="*/ 172 h 178"/>
                <a:gd name="T10" fmla="*/ 223 w 401"/>
                <a:gd name="T11" fmla="*/ 167 h 178"/>
                <a:gd name="T12" fmla="*/ 242 w 401"/>
                <a:gd name="T13" fmla="*/ 163 h 178"/>
                <a:gd name="T14" fmla="*/ 261 w 401"/>
                <a:gd name="T15" fmla="*/ 157 h 178"/>
                <a:gd name="T16" fmla="*/ 281 w 401"/>
                <a:gd name="T17" fmla="*/ 150 h 178"/>
                <a:gd name="T18" fmla="*/ 301 w 401"/>
                <a:gd name="T19" fmla="*/ 143 h 178"/>
                <a:gd name="T20" fmla="*/ 320 w 401"/>
                <a:gd name="T21" fmla="*/ 136 h 178"/>
                <a:gd name="T22" fmla="*/ 338 w 401"/>
                <a:gd name="T23" fmla="*/ 128 h 178"/>
                <a:gd name="T24" fmla="*/ 356 w 401"/>
                <a:gd name="T25" fmla="*/ 120 h 178"/>
                <a:gd name="T26" fmla="*/ 370 w 401"/>
                <a:gd name="T27" fmla="*/ 113 h 178"/>
                <a:gd name="T28" fmla="*/ 383 w 401"/>
                <a:gd name="T29" fmla="*/ 104 h 178"/>
                <a:gd name="T30" fmla="*/ 394 w 401"/>
                <a:gd name="T31" fmla="*/ 96 h 178"/>
                <a:gd name="T32" fmla="*/ 401 w 401"/>
                <a:gd name="T33" fmla="*/ 88 h 178"/>
                <a:gd name="T34" fmla="*/ 327 w 401"/>
                <a:gd name="T35" fmla="*/ 0 h 178"/>
                <a:gd name="T36" fmla="*/ 323 w 401"/>
                <a:gd name="T37" fmla="*/ 8 h 178"/>
                <a:gd name="T38" fmla="*/ 320 w 401"/>
                <a:gd name="T39" fmla="*/ 14 h 178"/>
                <a:gd name="T40" fmla="*/ 315 w 401"/>
                <a:gd name="T41" fmla="*/ 20 h 178"/>
                <a:gd name="T42" fmla="*/ 310 w 401"/>
                <a:gd name="T43" fmla="*/ 24 h 178"/>
                <a:gd name="T44" fmla="*/ 304 w 401"/>
                <a:gd name="T45" fmla="*/ 28 h 178"/>
                <a:gd name="T46" fmla="*/ 300 w 401"/>
                <a:gd name="T47" fmla="*/ 31 h 178"/>
                <a:gd name="T48" fmla="*/ 293 w 401"/>
                <a:gd name="T49" fmla="*/ 35 h 178"/>
                <a:gd name="T50" fmla="*/ 286 w 401"/>
                <a:gd name="T51" fmla="*/ 38 h 178"/>
                <a:gd name="T52" fmla="*/ 273 w 401"/>
                <a:gd name="T53" fmla="*/ 45 h 178"/>
                <a:gd name="T54" fmla="*/ 257 w 401"/>
                <a:gd name="T55" fmla="*/ 52 h 178"/>
                <a:gd name="T56" fmla="*/ 237 w 401"/>
                <a:gd name="T57" fmla="*/ 59 h 178"/>
                <a:gd name="T58" fmla="*/ 217 w 401"/>
                <a:gd name="T59" fmla="*/ 65 h 178"/>
                <a:gd name="T60" fmla="*/ 195 w 401"/>
                <a:gd name="T61" fmla="*/ 71 h 178"/>
                <a:gd name="T62" fmla="*/ 174 w 401"/>
                <a:gd name="T63" fmla="*/ 74 h 178"/>
                <a:gd name="T64" fmla="*/ 153 w 401"/>
                <a:gd name="T65" fmla="*/ 77 h 178"/>
                <a:gd name="T66" fmla="*/ 135 w 401"/>
                <a:gd name="T67" fmla="*/ 78 h 178"/>
                <a:gd name="T68" fmla="*/ 126 w 401"/>
                <a:gd name="T69" fmla="*/ 63 h 178"/>
                <a:gd name="T70" fmla="*/ 116 w 401"/>
                <a:gd name="T71" fmla="*/ 50 h 178"/>
                <a:gd name="T72" fmla="*/ 109 w 401"/>
                <a:gd name="T73" fmla="*/ 38 h 178"/>
                <a:gd name="T74" fmla="*/ 102 w 401"/>
                <a:gd name="T75" fmla="*/ 29 h 178"/>
                <a:gd name="T76" fmla="*/ 94 w 401"/>
                <a:gd name="T77" fmla="*/ 23 h 178"/>
                <a:gd name="T78" fmla="*/ 87 w 401"/>
                <a:gd name="T79" fmla="*/ 18 h 178"/>
                <a:gd name="T80" fmla="*/ 79 w 401"/>
                <a:gd name="T81" fmla="*/ 17 h 178"/>
                <a:gd name="T82" fmla="*/ 70 w 401"/>
                <a:gd name="T83" fmla="*/ 20 h 178"/>
                <a:gd name="T84" fmla="*/ 64 w 401"/>
                <a:gd name="T85" fmla="*/ 30 h 178"/>
                <a:gd name="T86" fmla="*/ 64 w 401"/>
                <a:gd name="T87" fmla="*/ 49 h 178"/>
                <a:gd name="T88" fmla="*/ 66 w 401"/>
                <a:gd name="T89" fmla="*/ 67 h 178"/>
                <a:gd name="T90" fmla="*/ 67 w 401"/>
                <a:gd name="T91" fmla="*/ 75 h 178"/>
                <a:gd name="T92" fmla="*/ 0 w 401"/>
                <a:gd name="T93" fmla="*/ 66 h 178"/>
                <a:gd name="T94" fmla="*/ 20 w 401"/>
                <a:gd name="T95" fmla="*/ 173 h 178"/>
                <a:gd name="T96" fmla="*/ 34 w 401"/>
                <a:gd name="T97" fmla="*/ 174 h 178"/>
                <a:gd name="T98" fmla="*/ 54 w 401"/>
                <a:gd name="T99" fmla="*/ 175 h 178"/>
                <a:gd name="T100" fmla="*/ 74 w 401"/>
                <a:gd name="T101" fmla="*/ 175 h 178"/>
                <a:gd name="T102" fmla="*/ 98 w 401"/>
                <a:gd name="T103" fmla="*/ 176 h 178"/>
                <a:gd name="T104" fmla="*/ 119 w 401"/>
                <a:gd name="T105" fmla="*/ 176 h 178"/>
                <a:gd name="T106" fmla="*/ 136 w 401"/>
                <a:gd name="T107" fmla="*/ 176 h 178"/>
                <a:gd name="T108" fmla="*/ 148 w 401"/>
                <a:gd name="T109" fmla="*/ 176 h 178"/>
                <a:gd name="T110" fmla="*/ 152 w 401"/>
                <a:gd name="T111" fmla="*/ 176 h 1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1"/>
                <a:gd name="T169" fmla="*/ 0 h 178"/>
                <a:gd name="T170" fmla="*/ 401 w 401"/>
                <a:gd name="T171" fmla="*/ 178 h 1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1" h="178">
                  <a:moveTo>
                    <a:pt x="152" y="176"/>
                  </a:moveTo>
                  <a:lnTo>
                    <a:pt x="162" y="178"/>
                  </a:lnTo>
                  <a:lnTo>
                    <a:pt x="174" y="176"/>
                  </a:lnTo>
                  <a:lnTo>
                    <a:pt x="189" y="174"/>
                  </a:lnTo>
                  <a:lnTo>
                    <a:pt x="206" y="172"/>
                  </a:lnTo>
                  <a:lnTo>
                    <a:pt x="223" y="167"/>
                  </a:lnTo>
                  <a:lnTo>
                    <a:pt x="242" y="163"/>
                  </a:lnTo>
                  <a:lnTo>
                    <a:pt x="261" y="157"/>
                  </a:lnTo>
                  <a:lnTo>
                    <a:pt x="281" y="150"/>
                  </a:lnTo>
                  <a:lnTo>
                    <a:pt x="301" y="143"/>
                  </a:lnTo>
                  <a:lnTo>
                    <a:pt x="320" y="136"/>
                  </a:lnTo>
                  <a:lnTo>
                    <a:pt x="338" y="128"/>
                  </a:lnTo>
                  <a:lnTo>
                    <a:pt x="356" y="120"/>
                  </a:lnTo>
                  <a:lnTo>
                    <a:pt x="370" y="113"/>
                  </a:lnTo>
                  <a:lnTo>
                    <a:pt x="383" y="104"/>
                  </a:lnTo>
                  <a:lnTo>
                    <a:pt x="394" y="96"/>
                  </a:lnTo>
                  <a:lnTo>
                    <a:pt x="401" y="88"/>
                  </a:lnTo>
                  <a:lnTo>
                    <a:pt x="327" y="0"/>
                  </a:lnTo>
                  <a:lnTo>
                    <a:pt x="323" y="8"/>
                  </a:lnTo>
                  <a:lnTo>
                    <a:pt x="320" y="14"/>
                  </a:lnTo>
                  <a:lnTo>
                    <a:pt x="315" y="20"/>
                  </a:lnTo>
                  <a:lnTo>
                    <a:pt x="310" y="24"/>
                  </a:lnTo>
                  <a:lnTo>
                    <a:pt x="304" y="28"/>
                  </a:lnTo>
                  <a:lnTo>
                    <a:pt x="300" y="31"/>
                  </a:lnTo>
                  <a:lnTo>
                    <a:pt x="293" y="35"/>
                  </a:lnTo>
                  <a:lnTo>
                    <a:pt x="286" y="38"/>
                  </a:lnTo>
                  <a:lnTo>
                    <a:pt x="273" y="45"/>
                  </a:lnTo>
                  <a:lnTo>
                    <a:pt x="257" y="52"/>
                  </a:lnTo>
                  <a:lnTo>
                    <a:pt x="237" y="59"/>
                  </a:lnTo>
                  <a:lnTo>
                    <a:pt x="217" y="65"/>
                  </a:lnTo>
                  <a:lnTo>
                    <a:pt x="195" y="71"/>
                  </a:lnTo>
                  <a:lnTo>
                    <a:pt x="174" y="74"/>
                  </a:lnTo>
                  <a:lnTo>
                    <a:pt x="153" y="77"/>
                  </a:lnTo>
                  <a:lnTo>
                    <a:pt x="135" y="78"/>
                  </a:lnTo>
                  <a:lnTo>
                    <a:pt x="126" y="63"/>
                  </a:lnTo>
                  <a:lnTo>
                    <a:pt x="116" y="50"/>
                  </a:lnTo>
                  <a:lnTo>
                    <a:pt x="109" y="38"/>
                  </a:lnTo>
                  <a:lnTo>
                    <a:pt x="102" y="29"/>
                  </a:lnTo>
                  <a:lnTo>
                    <a:pt x="94" y="23"/>
                  </a:lnTo>
                  <a:lnTo>
                    <a:pt x="87" y="18"/>
                  </a:lnTo>
                  <a:lnTo>
                    <a:pt x="79" y="17"/>
                  </a:lnTo>
                  <a:lnTo>
                    <a:pt x="70" y="20"/>
                  </a:lnTo>
                  <a:lnTo>
                    <a:pt x="64" y="30"/>
                  </a:lnTo>
                  <a:lnTo>
                    <a:pt x="64" y="49"/>
                  </a:lnTo>
                  <a:lnTo>
                    <a:pt x="66" y="67"/>
                  </a:lnTo>
                  <a:lnTo>
                    <a:pt x="67" y="75"/>
                  </a:lnTo>
                  <a:lnTo>
                    <a:pt x="0" y="66"/>
                  </a:lnTo>
                  <a:lnTo>
                    <a:pt x="20" y="173"/>
                  </a:lnTo>
                  <a:lnTo>
                    <a:pt x="34" y="174"/>
                  </a:lnTo>
                  <a:lnTo>
                    <a:pt x="54" y="175"/>
                  </a:lnTo>
                  <a:lnTo>
                    <a:pt x="74" y="175"/>
                  </a:lnTo>
                  <a:lnTo>
                    <a:pt x="98" y="176"/>
                  </a:lnTo>
                  <a:lnTo>
                    <a:pt x="119" y="176"/>
                  </a:lnTo>
                  <a:lnTo>
                    <a:pt x="136" y="176"/>
                  </a:lnTo>
                  <a:lnTo>
                    <a:pt x="148" y="176"/>
                  </a:lnTo>
                  <a:lnTo>
                    <a:pt x="152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909" y="2669"/>
              <a:ext cx="286" cy="190"/>
            </a:xfrm>
            <a:custGeom>
              <a:avLst/>
              <a:gdLst>
                <a:gd name="T0" fmla="*/ 24 w 286"/>
                <a:gd name="T1" fmla="*/ 190 h 190"/>
                <a:gd name="T2" fmla="*/ 34 w 286"/>
                <a:gd name="T3" fmla="*/ 189 h 190"/>
                <a:gd name="T4" fmla="*/ 46 w 286"/>
                <a:gd name="T5" fmla="*/ 188 h 190"/>
                <a:gd name="T6" fmla="*/ 60 w 286"/>
                <a:gd name="T7" fmla="*/ 186 h 190"/>
                <a:gd name="T8" fmla="*/ 75 w 286"/>
                <a:gd name="T9" fmla="*/ 181 h 190"/>
                <a:gd name="T10" fmla="*/ 90 w 286"/>
                <a:gd name="T11" fmla="*/ 176 h 190"/>
                <a:gd name="T12" fmla="*/ 106 w 286"/>
                <a:gd name="T13" fmla="*/ 172 h 190"/>
                <a:gd name="T14" fmla="*/ 123 w 286"/>
                <a:gd name="T15" fmla="*/ 166 h 190"/>
                <a:gd name="T16" fmla="*/ 141 w 286"/>
                <a:gd name="T17" fmla="*/ 160 h 190"/>
                <a:gd name="T18" fmla="*/ 157 w 286"/>
                <a:gd name="T19" fmla="*/ 153 h 190"/>
                <a:gd name="T20" fmla="*/ 173 w 286"/>
                <a:gd name="T21" fmla="*/ 146 h 190"/>
                <a:gd name="T22" fmla="*/ 189 w 286"/>
                <a:gd name="T23" fmla="*/ 140 h 190"/>
                <a:gd name="T24" fmla="*/ 204 w 286"/>
                <a:gd name="T25" fmla="*/ 133 h 190"/>
                <a:gd name="T26" fmla="*/ 216 w 286"/>
                <a:gd name="T27" fmla="*/ 128 h 190"/>
                <a:gd name="T28" fmla="*/ 228 w 286"/>
                <a:gd name="T29" fmla="*/ 121 h 190"/>
                <a:gd name="T30" fmla="*/ 237 w 286"/>
                <a:gd name="T31" fmla="*/ 115 h 190"/>
                <a:gd name="T32" fmla="*/ 244 w 286"/>
                <a:gd name="T33" fmla="*/ 110 h 190"/>
                <a:gd name="T34" fmla="*/ 259 w 286"/>
                <a:gd name="T35" fmla="*/ 97 h 190"/>
                <a:gd name="T36" fmla="*/ 271 w 286"/>
                <a:gd name="T37" fmla="*/ 86 h 190"/>
                <a:gd name="T38" fmla="*/ 279 w 286"/>
                <a:gd name="T39" fmla="*/ 74 h 190"/>
                <a:gd name="T40" fmla="*/ 285 w 286"/>
                <a:gd name="T41" fmla="*/ 61 h 190"/>
                <a:gd name="T42" fmla="*/ 286 w 286"/>
                <a:gd name="T43" fmla="*/ 50 h 190"/>
                <a:gd name="T44" fmla="*/ 285 w 286"/>
                <a:gd name="T45" fmla="*/ 35 h 190"/>
                <a:gd name="T46" fmla="*/ 281 w 286"/>
                <a:gd name="T47" fmla="*/ 18 h 190"/>
                <a:gd name="T48" fmla="*/ 274 w 286"/>
                <a:gd name="T49" fmla="*/ 0 h 190"/>
                <a:gd name="T50" fmla="*/ 199 w 286"/>
                <a:gd name="T51" fmla="*/ 32 h 190"/>
                <a:gd name="T52" fmla="*/ 199 w 286"/>
                <a:gd name="T53" fmla="*/ 46 h 190"/>
                <a:gd name="T54" fmla="*/ 194 w 286"/>
                <a:gd name="T55" fmla="*/ 60 h 190"/>
                <a:gd name="T56" fmla="*/ 185 w 286"/>
                <a:gd name="T57" fmla="*/ 72 h 190"/>
                <a:gd name="T58" fmla="*/ 176 w 286"/>
                <a:gd name="T59" fmla="*/ 80 h 190"/>
                <a:gd name="T60" fmla="*/ 149 w 286"/>
                <a:gd name="T61" fmla="*/ 93 h 190"/>
                <a:gd name="T62" fmla="*/ 122 w 286"/>
                <a:gd name="T63" fmla="*/ 103 h 190"/>
                <a:gd name="T64" fmla="*/ 97 w 286"/>
                <a:gd name="T65" fmla="*/ 111 h 190"/>
                <a:gd name="T66" fmla="*/ 73 w 286"/>
                <a:gd name="T67" fmla="*/ 118 h 190"/>
                <a:gd name="T68" fmla="*/ 51 w 286"/>
                <a:gd name="T69" fmla="*/ 123 h 190"/>
                <a:gd name="T70" fmla="*/ 32 w 286"/>
                <a:gd name="T71" fmla="*/ 126 h 190"/>
                <a:gd name="T72" fmla="*/ 14 w 286"/>
                <a:gd name="T73" fmla="*/ 128 h 190"/>
                <a:gd name="T74" fmla="*/ 0 w 286"/>
                <a:gd name="T75" fmla="*/ 129 h 190"/>
                <a:gd name="T76" fmla="*/ 24 w 286"/>
                <a:gd name="T77" fmla="*/ 190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6"/>
                <a:gd name="T118" fmla="*/ 0 h 190"/>
                <a:gd name="T119" fmla="*/ 286 w 286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6" h="190">
                  <a:moveTo>
                    <a:pt x="24" y="190"/>
                  </a:moveTo>
                  <a:lnTo>
                    <a:pt x="34" y="189"/>
                  </a:lnTo>
                  <a:lnTo>
                    <a:pt x="46" y="188"/>
                  </a:lnTo>
                  <a:lnTo>
                    <a:pt x="60" y="186"/>
                  </a:lnTo>
                  <a:lnTo>
                    <a:pt x="75" y="181"/>
                  </a:lnTo>
                  <a:lnTo>
                    <a:pt x="90" y="176"/>
                  </a:lnTo>
                  <a:lnTo>
                    <a:pt x="106" y="172"/>
                  </a:lnTo>
                  <a:lnTo>
                    <a:pt x="123" y="166"/>
                  </a:lnTo>
                  <a:lnTo>
                    <a:pt x="141" y="160"/>
                  </a:lnTo>
                  <a:lnTo>
                    <a:pt x="157" y="153"/>
                  </a:lnTo>
                  <a:lnTo>
                    <a:pt x="173" y="146"/>
                  </a:lnTo>
                  <a:lnTo>
                    <a:pt x="189" y="140"/>
                  </a:lnTo>
                  <a:lnTo>
                    <a:pt x="204" y="133"/>
                  </a:lnTo>
                  <a:lnTo>
                    <a:pt x="216" y="128"/>
                  </a:lnTo>
                  <a:lnTo>
                    <a:pt x="228" y="121"/>
                  </a:lnTo>
                  <a:lnTo>
                    <a:pt x="237" y="115"/>
                  </a:lnTo>
                  <a:lnTo>
                    <a:pt x="244" y="110"/>
                  </a:lnTo>
                  <a:lnTo>
                    <a:pt x="259" y="97"/>
                  </a:lnTo>
                  <a:lnTo>
                    <a:pt x="271" y="86"/>
                  </a:lnTo>
                  <a:lnTo>
                    <a:pt x="279" y="74"/>
                  </a:lnTo>
                  <a:lnTo>
                    <a:pt x="285" y="61"/>
                  </a:lnTo>
                  <a:lnTo>
                    <a:pt x="286" y="50"/>
                  </a:lnTo>
                  <a:lnTo>
                    <a:pt x="285" y="35"/>
                  </a:lnTo>
                  <a:lnTo>
                    <a:pt x="281" y="18"/>
                  </a:lnTo>
                  <a:lnTo>
                    <a:pt x="274" y="0"/>
                  </a:lnTo>
                  <a:lnTo>
                    <a:pt x="199" y="32"/>
                  </a:lnTo>
                  <a:lnTo>
                    <a:pt x="199" y="46"/>
                  </a:lnTo>
                  <a:lnTo>
                    <a:pt x="194" y="60"/>
                  </a:lnTo>
                  <a:lnTo>
                    <a:pt x="185" y="72"/>
                  </a:lnTo>
                  <a:lnTo>
                    <a:pt x="176" y="80"/>
                  </a:lnTo>
                  <a:lnTo>
                    <a:pt x="149" y="93"/>
                  </a:lnTo>
                  <a:lnTo>
                    <a:pt x="122" y="103"/>
                  </a:lnTo>
                  <a:lnTo>
                    <a:pt x="97" y="111"/>
                  </a:lnTo>
                  <a:lnTo>
                    <a:pt x="73" y="118"/>
                  </a:lnTo>
                  <a:lnTo>
                    <a:pt x="51" y="123"/>
                  </a:lnTo>
                  <a:lnTo>
                    <a:pt x="32" y="126"/>
                  </a:lnTo>
                  <a:lnTo>
                    <a:pt x="14" y="128"/>
                  </a:lnTo>
                  <a:lnTo>
                    <a:pt x="0" y="129"/>
                  </a:lnTo>
                  <a:lnTo>
                    <a:pt x="24" y="190"/>
                  </a:lnTo>
                  <a:close/>
                </a:path>
              </a:pathLst>
            </a:custGeom>
            <a:solidFill>
              <a:srgbClr val="FF9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4790" y="2747"/>
              <a:ext cx="111" cy="111"/>
            </a:xfrm>
            <a:custGeom>
              <a:avLst/>
              <a:gdLst>
                <a:gd name="T0" fmla="*/ 94 w 111"/>
                <a:gd name="T1" fmla="*/ 51 h 111"/>
                <a:gd name="T2" fmla="*/ 89 w 111"/>
                <a:gd name="T3" fmla="*/ 42 h 111"/>
                <a:gd name="T4" fmla="*/ 84 w 111"/>
                <a:gd name="T5" fmla="*/ 33 h 111"/>
                <a:gd name="T6" fmla="*/ 79 w 111"/>
                <a:gd name="T7" fmla="*/ 24 h 111"/>
                <a:gd name="T8" fmla="*/ 74 w 111"/>
                <a:gd name="T9" fmla="*/ 16 h 111"/>
                <a:gd name="T10" fmla="*/ 68 w 111"/>
                <a:gd name="T11" fmla="*/ 10 h 111"/>
                <a:gd name="T12" fmla="*/ 64 w 111"/>
                <a:gd name="T13" fmla="*/ 4 h 111"/>
                <a:gd name="T14" fmla="*/ 59 w 111"/>
                <a:gd name="T15" fmla="*/ 1 h 111"/>
                <a:gd name="T16" fmla="*/ 55 w 111"/>
                <a:gd name="T17" fmla="*/ 0 h 111"/>
                <a:gd name="T18" fmla="*/ 53 w 111"/>
                <a:gd name="T19" fmla="*/ 8 h 111"/>
                <a:gd name="T20" fmla="*/ 57 w 111"/>
                <a:gd name="T21" fmla="*/ 25 h 111"/>
                <a:gd name="T22" fmla="*/ 61 w 111"/>
                <a:gd name="T23" fmla="*/ 42 h 111"/>
                <a:gd name="T24" fmla="*/ 64 w 111"/>
                <a:gd name="T25" fmla="*/ 50 h 111"/>
                <a:gd name="T26" fmla="*/ 0 w 111"/>
                <a:gd name="T27" fmla="*/ 50 h 111"/>
                <a:gd name="T28" fmla="*/ 9 w 111"/>
                <a:gd name="T29" fmla="*/ 110 h 111"/>
                <a:gd name="T30" fmla="*/ 17 w 111"/>
                <a:gd name="T31" fmla="*/ 111 h 111"/>
                <a:gd name="T32" fmla="*/ 26 w 111"/>
                <a:gd name="T33" fmla="*/ 111 h 111"/>
                <a:gd name="T34" fmla="*/ 37 w 111"/>
                <a:gd name="T35" fmla="*/ 111 h 111"/>
                <a:gd name="T36" fmla="*/ 45 w 111"/>
                <a:gd name="T37" fmla="*/ 111 h 111"/>
                <a:gd name="T38" fmla="*/ 54 w 111"/>
                <a:gd name="T39" fmla="*/ 111 h 111"/>
                <a:gd name="T40" fmla="*/ 61 w 111"/>
                <a:gd name="T41" fmla="*/ 110 h 111"/>
                <a:gd name="T42" fmla="*/ 67 w 111"/>
                <a:gd name="T43" fmla="*/ 110 h 111"/>
                <a:gd name="T44" fmla="*/ 70 w 111"/>
                <a:gd name="T45" fmla="*/ 110 h 111"/>
                <a:gd name="T46" fmla="*/ 76 w 111"/>
                <a:gd name="T47" fmla="*/ 110 h 111"/>
                <a:gd name="T48" fmla="*/ 81 w 111"/>
                <a:gd name="T49" fmla="*/ 110 h 111"/>
                <a:gd name="T50" fmla="*/ 87 w 111"/>
                <a:gd name="T51" fmla="*/ 109 h 111"/>
                <a:gd name="T52" fmla="*/ 91 w 111"/>
                <a:gd name="T53" fmla="*/ 107 h 111"/>
                <a:gd name="T54" fmla="*/ 96 w 111"/>
                <a:gd name="T55" fmla="*/ 105 h 111"/>
                <a:gd name="T56" fmla="*/ 101 w 111"/>
                <a:gd name="T57" fmla="*/ 103 h 111"/>
                <a:gd name="T58" fmla="*/ 107 w 111"/>
                <a:gd name="T59" fmla="*/ 101 h 111"/>
                <a:gd name="T60" fmla="*/ 111 w 111"/>
                <a:gd name="T61" fmla="*/ 98 h 111"/>
                <a:gd name="T62" fmla="*/ 94 w 111"/>
                <a:gd name="T63" fmla="*/ 51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"/>
                <a:gd name="T97" fmla="*/ 0 h 111"/>
                <a:gd name="T98" fmla="*/ 111 w 111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" h="111">
                  <a:moveTo>
                    <a:pt x="94" y="51"/>
                  </a:moveTo>
                  <a:lnTo>
                    <a:pt x="89" y="42"/>
                  </a:lnTo>
                  <a:lnTo>
                    <a:pt x="84" y="33"/>
                  </a:lnTo>
                  <a:lnTo>
                    <a:pt x="79" y="24"/>
                  </a:lnTo>
                  <a:lnTo>
                    <a:pt x="74" y="16"/>
                  </a:lnTo>
                  <a:lnTo>
                    <a:pt x="68" y="10"/>
                  </a:lnTo>
                  <a:lnTo>
                    <a:pt x="64" y="4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3" y="8"/>
                  </a:lnTo>
                  <a:lnTo>
                    <a:pt x="57" y="25"/>
                  </a:lnTo>
                  <a:lnTo>
                    <a:pt x="61" y="42"/>
                  </a:lnTo>
                  <a:lnTo>
                    <a:pt x="64" y="50"/>
                  </a:lnTo>
                  <a:lnTo>
                    <a:pt x="0" y="50"/>
                  </a:lnTo>
                  <a:lnTo>
                    <a:pt x="9" y="110"/>
                  </a:lnTo>
                  <a:lnTo>
                    <a:pt x="17" y="111"/>
                  </a:lnTo>
                  <a:lnTo>
                    <a:pt x="26" y="111"/>
                  </a:lnTo>
                  <a:lnTo>
                    <a:pt x="37" y="111"/>
                  </a:lnTo>
                  <a:lnTo>
                    <a:pt x="45" y="111"/>
                  </a:lnTo>
                  <a:lnTo>
                    <a:pt x="54" y="111"/>
                  </a:lnTo>
                  <a:lnTo>
                    <a:pt x="61" y="110"/>
                  </a:lnTo>
                  <a:lnTo>
                    <a:pt x="67" y="110"/>
                  </a:lnTo>
                  <a:lnTo>
                    <a:pt x="70" y="110"/>
                  </a:lnTo>
                  <a:lnTo>
                    <a:pt x="76" y="110"/>
                  </a:lnTo>
                  <a:lnTo>
                    <a:pt x="81" y="110"/>
                  </a:lnTo>
                  <a:lnTo>
                    <a:pt x="87" y="109"/>
                  </a:lnTo>
                  <a:lnTo>
                    <a:pt x="91" y="107"/>
                  </a:lnTo>
                  <a:lnTo>
                    <a:pt x="96" y="105"/>
                  </a:lnTo>
                  <a:lnTo>
                    <a:pt x="101" y="103"/>
                  </a:lnTo>
                  <a:lnTo>
                    <a:pt x="107" y="101"/>
                  </a:lnTo>
                  <a:lnTo>
                    <a:pt x="111" y="98"/>
                  </a:lnTo>
                  <a:lnTo>
                    <a:pt x="9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4682" y="1968"/>
              <a:ext cx="456" cy="460"/>
            </a:xfrm>
            <a:custGeom>
              <a:avLst/>
              <a:gdLst>
                <a:gd name="T0" fmla="*/ 354 w 456"/>
                <a:gd name="T1" fmla="*/ 50 h 460"/>
                <a:gd name="T2" fmla="*/ 309 w 456"/>
                <a:gd name="T3" fmla="*/ 26 h 460"/>
                <a:gd name="T4" fmla="*/ 266 w 456"/>
                <a:gd name="T5" fmla="*/ 9 h 460"/>
                <a:gd name="T6" fmla="*/ 224 w 456"/>
                <a:gd name="T7" fmla="*/ 1 h 460"/>
                <a:gd name="T8" fmla="*/ 184 w 456"/>
                <a:gd name="T9" fmla="*/ 0 h 460"/>
                <a:gd name="T10" fmla="*/ 147 w 456"/>
                <a:gd name="T11" fmla="*/ 3 h 460"/>
                <a:gd name="T12" fmla="*/ 116 w 456"/>
                <a:gd name="T13" fmla="*/ 9 h 460"/>
                <a:gd name="T14" fmla="*/ 89 w 456"/>
                <a:gd name="T15" fmla="*/ 17 h 460"/>
                <a:gd name="T16" fmla="*/ 56 w 456"/>
                <a:gd name="T17" fmla="*/ 34 h 460"/>
                <a:gd name="T18" fmla="*/ 25 w 456"/>
                <a:gd name="T19" fmla="*/ 65 h 460"/>
                <a:gd name="T20" fmla="*/ 8 w 456"/>
                <a:gd name="T21" fmla="*/ 102 h 460"/>
                <a:gd name="T22" fmla="*/ 1 w 456"/>
                <a:gd name="T23" fmla="*/ 145 h 460"/>
                <a:gd name="T24" fmla="*/ 1 w 456"/>
                <a:gd name="T25" fmla="*/ 184 h 460"/>
                <a:gd name="T26" fmla="*/ 8 w 456"/>
                <a:gd name="T27" fmla="*/ 216 h 460"/>
                <a:gd name="T28" fmla="*/ 22 w 456"/>
                <a:gd name="T29" fmla="*/ 245 h 460"/>
                <a:gd name="T30" fmla="*/ 43 w 456"/>
                <a:gd name="T31" fmla="*/ 272 h 460"/>
                <a:gd name="T32" fmla="*/ 69 w 456"/>
                <a:gd name="T33" fmla="*/ 294 h 460"/>
                <a:gd name="T34" fmla="*/ 101 w 456"/>
                <a:gd name="T35" fmla="*/ 313 h 460"/>
                <a:gd name="T36" fmla="*/ 138 w 456"/>
                <a:gd name="T37" fmla="*/ 325 h 460"/>
                <a:gd name="T38" fmla="*/ 180 w 456"/>
                <a:gd name="T39" fmla="*/ 331 h 460"/>
                <a:gd name="T40" fmla="*/ 213 w 456"/>
                <a:gd name="T41" fmla="*/ 332 h 460"/>
                <a:gd name="T42" fmla="*/ 238 w 456"/>
                <a:gd name="T43" fmla="*/ 331 h 460"/>
                <a:gd name="T44" fmla="*/ 260 w 456"/>
                <a:gd name="T45" fmla="*/ 330 h 460"/>
                <a:gd name="T46" fmla="*/ 281 w 456"/>
                <a:gd name="T47" fmla="*/ 328 h 460"/>
                <a:gd name="T48" fmla="*/ 287 w 456"/>
                <a:gd name="T49" fmla="*/ 379 h 460"/>
                <a:gd name="T50" fmla="*/ 290 w 456"/>
                <a:gd name="T51" fmla="*/ 450 h 460"/>
                <a:gd name="T52" fmla="*/ 316 w 456"/>
                <a:gd name="T53" fmla="*/ 460 h 460"/>
                <a:gd name="T54" fmla="*/ 362 w 456"/>
                <a:gd name="T55" fmla="*/ 457 h 460"/>
                <a:gd name="T56" fmla="*/ 411 w 456"/>
                <a:gd name="T57" fmla="*/ 446 h 460"/>
                <a:gd name="T58" fmla="*/ 446 w 456"/>
                <a:gd name="T59" fmla="*/ 423 h 460"/>
                <a:gd name="T60" fmla="*/ 456 w 456"/>
                <a:gd name="T61" fmla="*/ 381 h 460"/>
                <a:gd name="T62" fmla="*/ 452 w 456"/>
                <a:gd name="T63" fmla="*/ 293 h 460"/>
                <a:gd name="T64" fmla="*/ 434 w 456"/>
                <a:gd name="T65" fmla="*/ 185 h 460"/>
                <a:gd name="T66" fmla="*/ 400 w 456"/>
                <a:gd name="T67" fmla="*/ 93 h 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6"/>
                <a:gd name="T103" fmla="*/ 0 h 460"/>
                <a:gd name="T104" fmla="*/ 456 w 456"/>
                <a:gd name="T105" fmla="*/ 460 h 4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6" h="460">
                  <a:moveTo>
                    <a:pt x="376" y="65"/>
                  </a:moveTo>
                  <a:lnTo>
                    <a:pt x="354" y="50"/>
                  </a:lnTo>
                  <a:lnTo>
                    <a:pt x="331" y="37"/>
                  </a:lnTo>
                  <a:lnTo>
                    <a:pt x="309" y="26"/>
                  </a:lnTo>
                  <a:lnTo>
                    <a:pt x="287" y="16"/>
                  </a:lnTo>
                  <a:lnTo>
                    <a:pt x="266" y="9"/>
                  </a:lnTo>
                  <a:lnTo>
                    <a:pt x="245" y="5"/>
                  </a:lnTo>
                  <a:lnTo>
                    <a:pt x="224" y="1"/>
                  </a:lnTo>
                  <a:lnTo>
                    <a:pt x="204" y="0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7" y="3"/>
                  </a:lnTo>
                  <a:lnTo>
                    <a:pt x="131" y="6"/>
                  </a:lnTo>
                  <a:lnTo>
                    <a:pt x="116" y="9"/>
                  </a:lnTo>
                  <a:lnTo>
                    <a:pt x="102" y="13"/>
                  </a:lnTo>
                  <a:lnTo>
                    <a:pt x="89" y="17"/>
                  </a:lnTo>
                  <a:lnTo>
                    <a:pt x="77" y="22"/>
                  </a:lnTo>
                  <a:lnTo>
                    <a:pt x="56" y="34"/>
                  </a:lnTo>
                  <a:lnTo>
                    <a:pt x="39" y="49"/>
                  </a:lnTo>
                  <a:lnTo>
                    <a:pt x="25" y="65"/>
                  </a:lnTo>
                  <a:lnTo>
                    <a:pt x="15" y="83"/>
                  </a:lnTo>
                  <a:lnTo>
                    <a:pt x="8" y="102"/>
                  </a:lnTo>
                  <a:lnTo>
                    <a:pt x="3" y="123"/>
                  </a:lnTo>
                  <a:lnTo>
                    <a:pt x="1" y="145"/>
                  </a:lnTo>
                  <a:lnTo>
                    <a:pt x="0" y="167"/>
                  </a:lnTo>
                  <a:lnTo>
                    <a:pt x="1" y="184"/>
                  </a:lnTo>
                  <a:lnTo>
                    <a:pt x="3" y="200"/>
                  </a:lnTo>
                  <a:lnTo>
                    <a:pt x="8" y="216"/>
                  </a:lnTo>
                  <a:lnTo>
                    <a:pt x="14" y="231"/>
                  </a:lnTo>
                  <a:lnTo>
                    <a:pt x="22" y="245"/>
                  </a:lnTo>
                  <a:lnTo>
                    <a:pt x="31" y="259"/>
                  </a:lnTo>
                  <a:lnTo>
                    <a:pt x="43" y="272"/>
                  </a:lnTo>
                  <a:lnTo>
                    <a:pt x="55" y="284"/>
                  </a:lnTo>
                  <a:lnTo>
                    <a:pt x="69" y="294"/>
                  </a:lnTo>
                  <a:lnTo>
                    <a:pt x="84" y="304"/>
                  </a:lnTo>
                  <a:lnTo>
                    <a:pt x="101" y="313"/>
                  </a:lnTo>
                  <a:lnTo>
                    <a:pt x="119" y="320"/>
                  </a:lnTo>
                  <a:lnTo>
                    <a:pt x="138" y="325"/>
                  </a:lnTo>
                  <a:lnTo>
                    <a:pt x="158" y="329"/>
                  </a:lnTo>
                  <a:lnTo>
                    <a:pt x="180" y="331"/>
                  </a:lnTo>
                  <a:lnTo>
                    <a:pt x="202" y="332"/>
                  </a:lnTo>
                  <a:lnTo>
                    <a:pt x="213" y="332"/>
                  </a:lnTo>
                  <a:lnTo>
                    <a:pt x="226" y="332"/>
                  </a:lnTo>
                  <a:lnTo>
                    <a:pt x="238" y="331"/>
                  </a:lnTo>
                  <a:lnTo>
                    <a:pt x="248" y="331"/>
                  </a:lnTo>
                  <a:lnTo>
                    <a:pt x="260" y="330"/>
                  </a:lnTo>
                  <a:lnTo>
                    <a:pt x="270" y="329"/>
                  </a:lnTo>
                  <a:lnTo>
                    <a:pt x="281" y="328"/>
                  </a:lnTo>
                  <a:lnTo>
                    <a:pt x="291" y="327"/>
                  </a:lnTo>
                  <a:lnTo>
                    <a:pt x="287" y="379"/>
                  </a:lnTo>
                  <a:lnTo>
                    <a:pt x="287" y="421"/>
                  </a:lnTo>
                  <a:lnTo>
                    <a:pt x="290" y="450"/>
                  </a:lnTo>
                  <a:lnTo>
                    <a:pt x="298" y="460"/>
                  </a:lnTo>
                  <a:lnTo>
                    <a:pt x="316" y="460"/>
                  </a:lnTo>
                  <a:lnTo>
                    <a:pt x="338" y="459"/>
                  </a:lnTo>
                  <a:lnTo>
                    <a:pt x="362" y="457"/>
                  </a:lnTo>
                  <a:lnTo>
                    <a:pt x="386" y="453"/>
                  </a:lnTo>
                  <a:lnTo>
                    <a:pt x="411" y="446"/>
                  </a:lnTo>
                  <a:lnTo>
                    <a:pt x="431" y="436"/>
                  </a:lnTo>
                  <a:lnTo>
                    <a:pt x="446" y="423"/>
                  </a:lnTo>
                  <a:lnTo>
                    <a:pt x="454" y="404"/>
                  </a:lnTo>
                  <a:lnTo>
                    <a:pt x="456" y="381"/>
                  </a:lnTo>
                  <a:lnTo>
                    <a:pt x="455" y="342"/>
                  </a:lnTo>
                  <a:lnTo>
                    <a:pt x="452" y="293"/>
                  </a:lnTo>
                  <a:lnTo>
                    <a:pt x="445" y="239"/>
                  </a:lnTo>
                  <a:lnTo>
                    <a:pt x="434" y="185"/>
                  </a:lnTo>
                  <a:lnTo>
                    <a:pt x="419" y="134"/>
                  </a:lnTo>
                  <a:lnTo>
                    <a:pt x="400" y="93"/>
                  </a:lnTo>
                  <a:lnTo>
                    <a:pt x="37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627" y="2032"/>
              <a:ext cx="493" cy="433"/>
            </a:xfrm>
            <a:custGeom>
              <a:avLst/>
              <a:gdLst>
                <a:gd name="T0" fmla="*/ 487 w 493"/>
                <a:gd name="T1" fmla="*/ 187 h 433"/>
                <a:gd name="T2" fmla="*/ 491 w 493"/>
                <a:gd name="T3" fmla="*/ 209 h 433"/>
                <a:gd name="T4" fmla="*/ 491 w 493"/>
                <a:gd name="T5" fmla="*/ 239 h 433"/>
                <a:gd name="T6" fmla="*/ 480 w 493"/>
                <a:gd name="T7" fmla="*/ 272 h 433"/>
                <a:gd name="T8" fmla="*/ 461 w 493"/>
                <a:gd name="T9" fmla="*/ 297 h 433"/>
                <a:gd name="T10" fmla="*/ 434 w 493"/>
                <a:gd name="T11" fmla="*/ 310 h 433"/>
                <a:gd name="T12" fmla="*/ 419 w 493"/>
                <a:gd name="T13" fmla="*/ 313 h 433"/>
                <a:gd name="T14" fmla="*/ 416 w 493"/>
                <a:gd name="T15" fmla="*/ 313 h 433"/>
                <a:gd name="T16" fmla="*/ 408 w 493"/>
                <a:gd name="T17" fmla="*/ 325 h 433"/>
                <a:gd name="T18" fmla="*/ 390 w 493"/>
                <a:gd name="T19" fmla="*/ 351 h 433"/>
                <a:gd name="T20" fmla="*/ 371 w 493"/>
                <a:gd name="T21" fmla="*/ 373 h 433"/>
                <a:gd name="T22" fmla="*/ 347 w 493"/>
                <a:gd name="T23" fmla="*/ 392 h 433"/>
                <a:gd name="T24" fmla="*/ 322 w 493"/>
                <a:gd name="T25" fmla="*/ 408 h 433"/>
                <a:gd name="T26" fmla="*/ 295 w 493"/>
                <a:gd name="T27" fmla="*/ 419 h 433"/>
                <a:gd name="T28" fmla="*/ 265 w 493"/>
                <a:gd name="T29" fmla="*/ 429 h 433"/>
                <a:gd name="T30" fmla="*/ 235 w 493"/>
                <a:gd name="T31" fmla="*/ 433 h 433"/>
                <a:gd name="T32" fmla="*/ 196 w 493"/>
                <a:gd name="T33" fmla="*/ 432 h 433"/>
                <a:gd name="T34" fmla="*/ 153 w 493"/>
                <a:gd name="T35" fmla="*/ 424 h 433"/>
                <a:gd name="T36" fmla="*/ 114 w 493"/>
                <a:gd name="T37" fmla="*/ 407 h 433"/>
                <a:gd name="T38" fmla="*/ 79 w 493"/>
                <a:gd name="T39" fmla="*/ 383 h 433"/>
                <a:gd name="T40" fmla="*/ 50 w 493"/>
                <a:gd name="T41" fmla="*/ 354 h 433"/>
                <a:gd name="T42" fmla="*/ 27 w 493"/>
                <a:gd name="T43" fmla="*/ 320 h 433"/>
                <a:gd name="T44" fmla="*/ 9 w 493"/>
                <a:gd name="T45" fmla="*/ 280 h 433"/>
                <a:gd name="T46" fmla="*/ 1 w 493"/>
                <a:gd name="T47" fmla="*/ 237 h 433"/>
                <a:gd name="T48" fmla="*/ 1 w 493"/>
                <a:gd name="T49" fmla="*/ 196 h 433"/>
                <a:gd name="T50" fmla="*/ 10 w 493"/>
                <a:gd name="T51" fmla="*/ 146 h 433"/>
                <a:gd name="T52" fmla="*/ 29 w 493"/>
                <a:gd name="T53" fmla="*/ 107 h 433"/>
                <a:gd name="T54" fmla="*/ 46 w 493"/>
                <a:gd name="T55" fmla="*/ 81 h 433"/>
                <a:gd name="T56" fmla="*/ 53 w 493"/>
                <a:gd name="T57" fmla="*/ 72 h 433"/>
                <a:gd name="T58" fmla="*/ 63 w 493"/>
                <a:gd name="T59" fmla="*/ 63 h 433"/>
                <a:gd name="T60" fmla="*/ 72 w 493"/>
                <a:gd name="T61" fmla="*/ 55 h 433"/>
                <a:gd name="T62" fmla="*/ 81 w 493"/>
                <a:gd name="T63" fmla="*/ 45 h 433"/>
                <a:gd name="T64" fmla="*/ 95 w 493"/>
                <a:gd name="T65" fmla="*/ 35 h 433"/>
                <a:gd name="T66" fmla="*/ 128 w 493"/>
                <a:gd name="T67" fmla="*/ 19 h 433"/>
                <a:gd name="T68" fmla="*/ 173 w 493"/>
                <a:gd name="T69" fmla="*/ 5 h 433"/>
                <a:gd name="T70" fmla="*/ 230 w 493"/>
                <a:gd name="T71" fmla="*/ 0 h 433"/>
                <a:gd name="T72" fmla="*/ 276 w 493"/>
                <a:gd name="T73" fmla="*/ 5 h 433"/>
                <a:gd name="T74" fmla="*/ 306 w 493"/>
                <a:gd name="T75" fmla="*/ 15 h 433"/>
                <a:gd name="T76" fmla="*/ 336 w 493"/>
                <a:gd name="T77" fmla="*/ 30 h 433"/>
                <a:gd name="T78" fmla="*/ 364 w 493"/>
                <a:gd name="T79" fmla="*/ 52 h 433"/>
                <a:gd name="T80" fmla="*/ 386 w 493"/>
                <a:gd name="T81" fmla="*/ 71 h 433"/>
                <a:gd name="T82" fmla="*/ 409 w 493"/>
                <a:gd name="T83" fmla="*/ 94 h 433"/>
                <a:gd name="T84" fmla="*/ 438 w 493"/>
                <a:gd name="T85" fmla="*/ 125 h 433"/>
                <a:gd name="T86" fmla="*/ 469 w 493"/>
                <a:gd name="T87" fmla="*/ 160 h 4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3"/>
                <a:gd name="T133" fmla="*/ 0 h 433"/>
                <a:gd name="T134" fmla="*/ 493 w 493"/>
                <a:gd name="T135" fmla="*/ 433 h 4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3" h="433">
                  <a:moveTo>
                    <a:pt x="483" y="177"/>
                  </a:moveTo>
                  <a:lnTo>
                    <a:pt x="487" y="187"/>
                  </a:lnTo>
                  <a:lnTo>
                    <a:pt x="490" y="197"/>
                  </a:lnTo>
                  <a:lnTo>
                    <a:pt x="491" y="209"/>
                  </a:lnTo>
                  <a:lnTo>
                    <a:pt x="493" y="221"/>
                  </a:lnTo>
                  <a:lnTo>
                    <a:pt x="491" y="239"/>
                  </a:lnTo>
                  <a:lnTo>
                    <a:pt x="487" y="257"/>
                  </a:lnTo>
                  <a:lnTo>
                    <a:pt x="480" y="272"/>
                  </a:lnTo>
                  <a:lnTo>
                    <a:pt x="472" y="286"/>
                  </a:lnTo>
                  <a:lnTo>
                    <a:pt x="461" y="297"/>
                  </a:lnTo>
                  <a:lnTo>
                    <a:pt x="448" y="306"/>
                  </a:lnTo>
                  <a:lnTo>
                    <a:pt x="434" y="310"/>
                  </a:lnTo>
                  <a:lnTo>
                    <a:pt x="421" y="313"/>
                  </a:lnTo>
                  <a:lnTo>
                    <a:pt x="419" y="313"/>
                  </a:lnTo>
                  <a:lnTo>
                    <a:pt x="417" y="313"/>
                  </a:lnTo>
                  <a:lnTo>
                    <a:pt x="416" y="313"/>
                  </a:lnTo>
                  <a:lnTo>
                    <a:pt x="415" y="313"/>
                  </a:lnTo>
                  <a:lnTo>
                    <a:pt x="408" y="325"/>
                  </a:lnTo>
                  <a:lnTo>
                    <a:pt x="400" y="338"/>
                  </a:lnTo>
                  <a:lnTo>
                    <a:pt x="390" y="351"/>
                  </a:lnTo>
                  <a:lnTo>
                    <a:pt x="381" y="361"/>
                  </a:lnTo>
                  <a:lnTo>
                    <a:pt x="371" y="373"/>
                  </a:lnTo>
                  <a:lnTo>
                    <a:pt x="359" y="382"/>
                  </a:lnTo>
                  <a:lnTo>
                    <a:pt x="347" y="392"/>
                  </a:lnTo>
                  <a:lnTo>
                    <a:pt x="336" y="400"/>
                  </a:lnTo>
                  <a:lnTo>
                    <a:pt x="322" y="408"/>
                  </a:lnTo>
                  <a:lnTo>
                    <a:pt x="309" y="414"/>
                  </a:lnTo>
                  <a:lnTo>
                    <a:pt x="295" y="419"/>
                  </a:lnTo>
                  <a:lnTo>
                    <a:pt x="280" y="424"/>
                  </a:lnTo>
                  <a:lnTo>
                    <a:pt x="265" y="429"/>
                  </a:lnTo>
                  <a:lnTo>
                    <a:pt x="250" y="431"/>
                  </a:lnTo>
                  <a:lnTo>
                    <a:pt x="235" y="433"/>
                  </a:lnTo>
                  <a:lnTo>
                    <a:pt x="218" y="433"/>
                  </a:lnTo>
                  <a:lnTo>
                    <a:pt x="196" y="432"/>
                  </a:lnTo>
                  <a:lnTo>
                    <a:pt x="174" y="429"/>
                  </a:lnTo>
                  <a:lnTo>
                    <a:pt x="153" y="424"/>
                  </a:lnTo>
                  <a:lnTo>
                    <a:pt x="134" y="416"/>
                  </a:lnTo>
                  <a:lnTo>
                    <a:pt x="114" y="407"/>
                  </a:lnTo>
                  <a:lnTo>
                    <a:pt x="96" y="396"/>
                  </a:lnTo>
                  <a:lnTo>
                    <a:pt x="79" y="383"/>
                  </a:lnTo>
                  <a:lnTo>
                    <a:pt x="64" y="370"/>
                  </a:lnTo>
                  <a:lnTo>
                    <a:pt x="50" y="354"/>
                  </a:lnTo>
                  <a:lnTo>
                    <a:pt x="37" y="337"/>
                  </a:lnTo>
                  <a:lnTo>
                    <a:pt x="27" y="320"/>
                  </a:lnTo>
                  <a:lnTo>
                    <a:pt x="17" y="300"/>
                  </a:lnTo>
                  <a:lnTo>
                    <a:pt x="9" y="280"/>
                  </a:lnTo>
                  <a:lnTo>
                    <a:pt x="5" y="259"/>
                  </a:lnTo>
                  <a:lnTo>
                    <a:pt x="1" y="237"/>
                  </a:lnTo>
                  <a:lnTo>
                    <a:pt x="0" y="215"/>
                  </a:lnTo>
                  <a:lnTo>
                    <a:pt x="1" y="196"/>
                  </a:lnTo>
                  <a:lnTo>
                    <a:pt x="5" y="172"/>
                  </a:lnTo>
                  <a:lnTo>
                    <a:pt x="10" y="146"/>
                  </a:lnTo>
                  <a:lnTo>
                    <a:pt x="20" y="124"/>
                  </a:lnTo>
                  <a:lnTo>
                    <a:pt x="29" y="107"/>
                  </a:lnTo>
                  <a:lnTo>
                    <a:pt x="38" y="92"/>
                  </a:lnTo>
                  <a:lnTo>
                    <a:pt x="46" y="81"/>
                  </a:lnTo>
                  <a:lnTo>
                    <a:pt x="50" y="77"/>
                  </a:lnTo>
                  <a:lnTo>
                    <a:pt x="53" y="72"/>
                  </a:lnTo>
                  <a:lnTo>
                    <a:pt x="58" y="67"/>
                  </a:lnTo>
                  <a:lnTo>
                    <a:pt x="63" y="63"/>
                  </a:lnTo>
                  <a:lnTo>
                    <a:pt x="67" y="58"/>
                  </a:lnTo>
                  <a:lnTo>
                    <a:pt x="72" y="55"/>
                  </a:lnTo>
                  <a:lnTo>
                    <a:pt x="77" y="50"/>
                  </a:lnTo>
                  <a:lnTo>
                    <a:pt x="81" y="45"/>
                  </a:lnTo>
                  <a:lnTo>
                    <a:pt x="86" y="42"/>
                  </a:lnTo>
                  <a:lnTo>
                    <a:pt x="95" y="35"/>
                  </a:lnTo>
                  <a:lnTo>
                    <a:pt x="109" y="27"/>
                  </a:lnTo>
                  <a:lnTo>
                    <a:pt x="128" y="19"/>
                  </a:lnTo>
                  <a:lnTo>
                    <a:pt x="149" y="10"/>
                  </a:lnTo>
                  <a:lnTo>
                    <a:pt x="173" y="5"/>
                  </a:lnTo>
                  <a:lnTo>
                    <a:pt x="201" y="1"/>
                  </a:lnTo>
                  <a:lnTo>
                    <a:pt x="230" y="0"/>
                  </a:lnTo>
                  <a:lnTo>
                    <a:pt x="261" y="1"/>
                  </a:lnTo>
                  <a:lnTo>
                    <a:pt x="276" y="5"/>
                  </a:lnTo>
                  <a:lnTo>
                    <a:pt x="292" y="9"/>
                  </a:lnTo>
                  <a:lnTo>
                    <a:pt x="306" y="15"/>
                  </a:lnTo>
                  <a:lnTo>
                    <a:pt x="321" y="22"/>
                  </a:lnTo>
                  <a:lnTo>
                    <a:pt x="336" y="30"/>
                  </a:lnTo>
                  <a:lnTo>
                    <a:pt x="350" y="41"/>
                  </a:lnTo>
                  <a:lnTo>
                    <a:pt x="364" y="52"/>
                  </a:lnTo>
                  <a:lnTo>
                    <a:pt x="378" y="65"/>
                  </a:lnTo>
                  <a:lnTo>
                    <a:pt x="386" y="71"/>
                  </a:lnTo>
                  <a:lnTo>
                    <a:pt x="396" y="81"/>
                  </a:lnTo>
                  <a:lnTo>
                    <a:pt x="409" y="94"/>
                  </a:lnTo>
                  <a:lnTo>
                    <a:pt x="424" y="109"/>
                  </a:lnTo>
                  <a:lnTo>
                    <a:pt x="438" y="125"/>
                  </a:lnTo>
                  <a:lnTo>
                    <a:pt x="454" y="143"/>
                  </a:lnTo>
                  <a:lnTo>
                    <a:pt x="469" y="160"/>
                  </a:lnTo>
                  <a:lnTo>
                    <a:pt x="483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661" y="2063"/>
              <a:ext cx="432" cy="369"/>
            </a:xfrm>
            <a:custGeom>
              <a:avLst/>
              <a:gdLst>
                <a:gd name="T0" fmla="*/ 390 w 432"/>
                <a:gd name="T1" fmla="*/ 141 h 369"/>
                <a:gd name="T2" fmla="*/ 383 w 432"/>
                <a:gd name="T3" fmla="*/ 142 h 369"/>
                <a:gd name="T4" fmla="*/ 376 w 432"/>
                <a:gd name="T5" fmla="*/ 143 h 369"/>
                <a:gd name="T6" fmla="*/ 370 w 432"/>
                <a:gd name="T7" fmla="*/ 147 h 369"/>
                <a:gd name="T8" fmla="*/ 364 w 432"/>
                <a:gd name="T9" fmla="*/ 151 h 369"/>
                <a:gd name="T10" fmla="*/ 356 w 432"/>
                <a:gd name="T11" fmla="*/ 120 h 369"/>
                <a:gd name="T12" fmla="*/ 342 w 432"/>
                <a:gd name="T13" fmla="*/ 91 h 369"/>
                <a:gd name="T14" fmla="*/ 324 w 432"/>
                <a:gd name="T15" fmla="*/ 65 h 369"/>
                <a:gd name="T16" fmla="*/ 302 w 432"/>
                <a:gd name="T17" fmla="*/ 43 h 369"/>
                <a:gd name="T18" fmla="*/ 276 w 432"/>
                <a:gd name="T19" fmla="*/ 26 h 369"/>
                <a:gd name="T20" fmla="*/ 247 w 432"/>
                <a:gd name="T21" fmla="*/ 12 h 369"/>
                <a:gd name="T22" fmla="*/ 217 w 432"/>
                <a:gd name="T23" fmla="*/ 4 h 369"/>
                <a:gd name="T24" fmla="*/ 183 w 432"/>
                <a:gd name="T25" fmla="*/ 0 h 369"/>
                <a:gd name="T26" fmla="*/ 146 w 432"/>
                <a:gd name="T27" fmla="*/ 4 h 369"/>
                <a:gd name="T28" fmla="*/ 112 w 432"/>
                <a:gd name="T29" fmla="*/ 14 h 369"/>
                <a:gd name="T30" fmla="*/ 81 w 432"/>
                <a:gd name="T31" fmla="*/ 32 h 369"/>
                <a:gd name="T32" fmla="*/ 53 w 432"/>
                <a:gd name="T33" fmla="*/ 54 h 369"/>
                <a:gd name="T34" fmla="*/ 31 w 432"/>
                <a:gd name="T35" fmla="*/ 82 h 369"/>
                <a:gd name="T36" fmla="*/ 14 w 432"/>
                <a:gd name="T37" fmla="*/ 113 h 369"/>
                <a:gd name="T38" fmla="*/ 3 w 432"/>
                <a:gd name="T39" fmla="*/ 147 h 369"/>
                <a:gd name="T40" fmla="*/ 0 w 432"/>
                <a:gd name="T41" fmla="*/ 184 h 369"/>
                <a:gd name="T42" fmla="*/ 3 w 432"/>
                <a:gd name="T43" fmla="*/ 221 h 369"/>
                <a:gd name="T44" fmla="*/ 14 w 432"/>
                <a:gd name="T45" fmla="*/ 256 h 369"/>
                <a:gd name="T46" fmla="*/ 31 w 432"/>
                <a:gd name="T47" fmla="*/ 287 h 369"/>
                <a:gd name="T48" fmla="*/ 53 w 432"/>
                <a:gd name="T49" fmla="*/ 314 h 369"/>
                <a:gd name="T50" fmla="*/ 81 w 432"/>
                <a:gd name="T51" fmla="*/ 337 h 369"/>
                <a:gd name="T52" fmla="*/ 112 w 432"/>
                <a:gd name="T53" fmla="*/ 355 h 369"/>
                <a:gd name="T54" fmla="*/ 146 w 432"/>
                <a:gd name="T55" fmla="*/ 365 h 369"/>
                <a:gd name="T56" fmla="*/ 183 w 432"/>
                <a:gd name="T57" fmla="*/ 369 h 369"/>
                <a:gd name="T58" fmla="*/ 215 w 432"/>
                <a:gd name="T59" fmla="*/ 366 h 369"/>
                <a:gd name="T60" fmla="*/ 244 w 432"/>
                <a:gd name="T61" fmla="*/ 358 h 369"/>
                <a:gd name="T62" fmla="*/ 272 w 432"/>
                <a:gd name="T63" fmla="*/ 347 h 369"/>
                <a:gd name="T64" fmla="*/ 296 w 432"/>
                <a:gd name="T65" fmla="*/ 330 h 369"/>
                <a:gd name="T66" fmla="*/ 318 w 432"/>
                <a:gd name="T67" fmla="*/ 309 h 369"/>
                <a:gd name="T68" fmla="*/ 337 w 432"/>
                <a:gd name="T69" fmla="*/ 287 h 369"/>
                <a:gd name="T70" fmla="*/ 351 w 432"/>
                <a:gd name="T71" fmla="*/ 261 h 369"/>
                <a:gd name="T72" fmla="*/ 361 w 432"/>
                <a:gd name="T73" fmla="*/ 233 h 369"/>
                <a:gd name="T74" fmla="*/ 367 w 432"/>
                <a:gd name="T75" fmla="*/ 239 h 369"/>
                <a:gd name="T76" fmla="*/ 374 w 432"/>
                <a:gd name="T77" fmla="*/ 243 h 369"/>
                <a:gd name="T78" fmla="*/ 382 w 432"/>
                <a:gd name="T79" fmla="*/ 247 h 369"/>
                <a:gd name="T80" fmla="*/ 390 w 432"/>
                <a:gd name="T81" fmla="*/ 248 h 369"/>
                <a:gd name="T82" fmla="*/ 398 w 432"/>
                <a:gd name="T83" fmla="*/ 247 h 369"/>
                <a:gd name="T84" fmla="*/ 406 w 432"/>
                <a:gd name="T85" fmla="*/ 243 h 369"/>
                <a:gd name="T86" fmla="*/ 413 w 432"/>
                <a:gd name="T87" fmla="*/ 239 h 369"/>
                <a:gd name="T88" fmla="*/ 420 w 432"/>
                <a:gd name="T89" fmla="*/ 232 h 369"/>
                <a:gd name="T90" fmla="*/ 425 w 432"/>
                <a:gd name="T91" fmla="*/ 225 h 369"/>
                <a:gd name="T92" fmla="*/ 428 w 432"/>
                <a:gd name="T93" fmla="*/ 215 h 369"/>
                <a:gd name="T94" fmla="*/ 431 w 432"/>
                <a:gd name="T95" fmla="*/ 205 h 369"/>
                <a:gd name="T96" fmla="*/ 432 w 432"/>
                <a:gd name="T97" fmla="*/ 194 h 369"/>
                <a:gd name="T98" fmla="*/ 431 w 432"/>
                <a:gd name="T99" fmla="*/ 184 h 369"/>
                <a:gd name="T100" fmla="*/ 428 w 432"/>
                <a:gd name="T101" fmla="*/ 173 h 369"/>
                <a:gd name="T102" fmla="*/ 425 w 432"/>
                <a:gd name="T103" fmla="*/ 164 h 369"/>
                <a:gd name="T104" fmla="*/ 420 w 432"/>
                <a:gd name="T105" fmla="*/ 156 h 369"/>
                <a:gd name="T106" fmla="*/ 413 w 432"/>
                <a:gd name="T107" fmla="*/ 150 h 369"/>
                <a:gd name="T108" fmla="*/ 406 w 432"/>
                <a:gd name="T109" fmla="*/ 146 h 369"/>
                <a:gd name="T110" fmla="*/ 398 w 432"/>
                <a:gd name="T111" fmla="*/ 142 h 369"/>
                <a:gd name="T112" fmla="*/ 390 w 432"/>
                <a:gd name="T113" fmla="*/ 141 h 3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2"/>
                <a:gd name="T172" fmla="*/ 0 h 369"/>
                <a:gd name="T173" fmla="*/ 432 w 432"/>
                <a:gd name="T174" fmla="*/ 369 h 3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2" h="369">
                  <a:moveTo>
                    <a:pt x="390" y="141"/>
                  </a:moveTo>
                  <a:lnTo>
                    <a:pt x="383" y="142"/>
                  </a:lnTo>
                  <a:lnTo>
                    <a:pt x="376" y="143"/>
                  </a:lnTo>
                  <a:lnTo>
                    <a:pt x="370" y="147"/>
                  </a:lnTo>
                  <a:lnTo>
                    <a:pt x="364" y="151"/>
                  </a:lnTo>
                  <a:lnTo>
                    <a:pt x="356" y="120"/>
                  </a:lnTo>
                  <a:lnTo>
                    <a:pt x="342" y="91"/>
                  </a:lnTo>
                  <a:lnTo>
                    <a:pt x="324" y="65"/>
                  </a:lnTo>
                  <a:lnTo>
                    <a:pt x="302" y="43"/>
                  </a:lnTo>
                  <a:lnTo>
                    <a:pt x="276" y="26"/>
                  </a:lnTo>
                  <a:lnTo>
                    <a:pt x="247" y="12"/>
                  </a:lnTo>
                  <a:lnTo>
                    <a:pt x="217" y="4"/>
                  </a:lnTo>
                  <a:lnTo>
                    <a:pt x="183" y="0"/>
                  </a:lnTo>
                  <a:lnTo>
                    <a:pt x="146" y="4"/>
                  </a:lnTo>
                  <a:lnTo>
                    <a:pt x="112" y="14"/>
                  </a:lnTo>
                  <a:lnTo>
                    <a:pt x="81" y="32"/>
                  </a:lnTo>
                  <a:lnTo>
                    <a:pt x="53" y="54"/>
                  </a:lnTo>
                  <a:lnTo>
                    <a:pt x="31" y="82"/>
                  </a:lnTo>
                  <a:lnTo>
                    <a:pt x="14" y="113"/>
                  </a:lnTo>
                  <a:lnTo>
                    <a:pt x="3" y="147"/>
                  </a:lnTo>
                  <a:lnTo>
                    <a:pt x="0" y="184"/>
                  </a:lnTo>
                  <a:lnTo>
                    <a:pt x="3" y="221"/>
                  </a:lnTo>
                  <a:lnTo>
                    <a:pt x="14" y="256"/>
                  </a:lnTo>
                  <a:lnTo>
                    <a:pt x="31" y="287"/>
                  </a:lnTo>
                  <a:lnTo>
                    <a:pt x="53" y="314"/>
                  </a:lnTo>
                  <a:lnTo>
                    <a:pt x="81" y="337"/>
                  </a:lnTo>
                  <a:lnTo>
                    <a:pt x="112" y="355"/>
                  </a:lnTo>
                  <a:lnTo>
                    <a:pt x="146" y="365"/>
                  </a:lnTo>
                  <a:lnTo>
                    <a:pt x="183" y="369"/>
                  </a:lnTo>
                  <a:lnTo>
                    <a:pt x="215" y="366"/>
                  </a:lnTo>
                  <a:lnTo>
                    <a:pt x="244" y="358"/>
                  </a:lnTo>
                  <a:lnTo>
                    <a:pt x="272" y="347"/>
                  </a:lnTo>
                  <a:lnTo>
                    <a:pt x="296" y="330"/>
                  </a:lnTo>
                  <a:lnTo>
                    <a:pt x="318" y="309"/>
                  </a:lnTo>
                  <a:lnTo>
                    <a:pt x="337" y="287"/>
                  </a:lnTo>
                  <a:lnTo>
                    <a:pt x="351" y="261"/>
                  </a:lnTo>
                  <a:lnTo>
                    <a:pt x="361" y="233"/>
                  </a:lnTo>
                  <a:lnTo>
                    <a:pt x="367" y="239"/>
                  </a:lnTo>
                  <a:lnTo>
                    <a:pt x="374" y="243"/>
                  </a:lnTo>
                  <a:lnTo>
                    <a:pt x="382" y="247"/>
                  </a:lnTo>
                  <a:lnTo>
                    <a:pt x="390" y="248"/>
                  </a:lnTo>
                  <a:lnTo>
                    <a:pt x="398" y="247"/>
                  </a:lnTo>
                  <a:lnTo>
                    <a:pt x="406" y="243"/>
                  </a:lnTo>
                  <a:lnTo>
                    <a:pt x="413" y="239"/>
                  </a:lnTo>
                  <a:lnTo>
                    <a:pt x="420" y="232"/>
                  </a:lnTo>
                  <a:lnTo>
                    <a:pt x="425" y="225"/>
                  </a:lnTo>
                  <a:lnTo>
                    <a:pt x="428" y="215"/>
                  </a:lnTo>
                  <a:lnTo>
                    <a:pt x="431" y="205"/>
                  </a:lnTo>
                  <a:lnTo>
                    <a:pt x="432" y="194"/>
                  </a:lnTo>
                  <a:lnTo>
                    <a:pt x="431" y="184"/>
                  </a:lnTo>
                  <a:lnTo>
                    <a:pt x="428" y="173"/>
                  </a:lnTo>
                  <a:lnTo>
                    <a:pt x="425" y="164"/>
                  </a:lnTo>
                  <a:lnTo>
                    <a:pt x="420" y="156"/>
                  </a:lnTo>
                  <a:lnTo>
                    <a:pt x="413" y="150"/>
                  </a:lnTo>
                  <a:lnTo>
                    <a:pt x="406" y="146"/>
                  </a:lnTo>
                  <a:lnTo>
                    <a:pt x="398" y="142"/>
                  </a:lnTo>
                  <a:lnTo>
                    <a:pt x="390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752" y="2319"/>
              <a:ext cx="177" cy="62"/>
            </a:xfrm>
            <a:custGeom>
              <a:avLst/>
              <a:gdLst>
                <a:gd name="T0" fmla="*/ 0 w 177"/>
                <a:gd name="T1" fmla="*/ 0 h 62"/>
                <a:gd name="T2" fmla="*/ 4 w 177"/>
                <a:gd name="T3" fmla="*/ 13 h 62"/>
                <a:gd name="T4" fmla="*/ 9 w 177"/>
                <a:gd name="T5" fmla="*/ 24 h 62"/>
                <a:gd name="T6" fmla="*/ 17 w 177"/>
                <a:gd name="T7" fmla="*/ 37 h 62"/>
                <a:gd name="T8" fmla="*/ 32 w 177"/>
                <a:gd name="T9" fmla="*/ 49 h 62"/>
                <a:gd name="T10" fmla="*/ 42 w 177"/>
                <a:gd name="T11" fmla="*/ 55 h 62"/>
                <a:gd name="T12" fmla="*/ 54 w 177"/>
                <a:gd name="T13" fmla="*/ 58 h 62"/>
                <a:gd name="T14" fmla="*/ 66 w 177"/>
                <a:gd name="T15" fmla="*/ 60 h 62"/>
                <a:gd name="T16" fmla="*/ 77 w 177"/>
                <a:gd name="T17" fmla="*/ 62 h 62"/>
                <a:gd name="T18" fmla="*/ 86 w 177"/>
                <a:gd name="T19" fmla="*/ 62 h 62"/>
                <a:gd name="T20" fmla="*/ 93 w 177"/>
                <a:gd name="T21" fmla="*/ 62 h 62"/>
                <a:gd name="T22" fmla="*/ 98 w 177"/>
                <a:gd name="T23" fmla="*/ 60 h 62"/>
                <a:gd name="T24" fmla="*/ 100 w 177"/>
                <a:gd name="T25" fmla="*/ 60 h 62"/>
                <a:gd name="T26" fmla="*/ 177 w 177"/>
                <a:gd name="T27" fmla="*/ 0 h 62"/>
                <a:gd name="T28" fmla="*/ 0 w 177"/>
                <a:gd name="T29" fmla="*/ 0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62"/>
                <a:gd name="T47" fmla="*/ 177 w 177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62">
                  <a:moveTo>
                    <a:pt x="0" y="0"/>
                  </a:moveTo>
                  <a:lnTo>
                    <a:pt x="4" y="13"/>
                  </a:lnTo>
                  <a:lnTo>
                    <a:pt x="9" y="24"/>
                  </a:lnTo>
                  <a:lnTo>
                    <a:pt x="17" y="37"/>
                  </a:lnTo>
                  <a:lnTo>
                    <a:pt x="32" y="49"/>
                  </a:lnTo>
                  <a:lnTo>
                    <a:pt x="42" y="55"/>
                  </a:lnTo>
                  <a:lnTo>
                    <a:pt x="54" y="58"/>
                  </a:lnTo>
                  <a:lnTo>
                    <a:pt x="66" y="60"/>
                  </a:lnTo>
                  <a:lnTo>
                    <a:pt x="77" y="62"/>
                  </a:lnTo>
                  <a:lnTo>
                    <a:pt x="86" y="62"/>
                  </a:lnTo>
                  <a:lnTo>
                    <a:pt x="93" y="62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776" y="2333"/>
              <a:ext cx="103" cy="19"/>
            </a:xfrm>
            <a:custGeom>
              <a:avLst/>
              <a:gdLst>
                <a:gd name="T0" fmla="*/ 0 w 103"/>
                <a:gd name="T1" fmla="*/ 0 h 19"/>
                <a:gd name="T2" fmla="*/ 8 w 103"/>
                <a:gd name="T3" fmla="*/ 19 h 19"/>
                <a:gd name="T4" fmla="*/ 78 w 103"/>
                <a:gd name="T5" fmla="*/ 19 h 19"/>
                <a:gd name="T6" fmla="*/ 103 w 103"/>
                <a:gd name="T7" fmla="*/ 0 h 19"/>
                <a:gd name="T8" fmla="*/ 0 w 103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9"/>
                <a:gd name="T17" fmla="*/ 103 w 10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9">
                  <a:moveTo>
                    <a:pt x="0" y="0"/>
                  </a:moveTo>
                  <a:lnTo>
                    <a:pt x="8" y="19"/>
                  </a:lnTo>
                  <a:lnTo>
                    <a:pt x="78" y="19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655" y="1992"/>
              <a:ext cx="354" cy="117"/>
            </a:xfrm>
            <a:custGeom>
              <a:avLst/>
              <a:gdLst>
                <a:gd name="T0" fmla="*/ 286 w 354"/>
                <a:gd name="T1" fmla="*/ 20 h 117"/>
                <a:gd name="T2" fmla="*/ 281 w 354"/>
                <a:gd name="T3" fmla="*/ 20 h 117"/>
                <a:gd name="T4" fmla="*/ 273 w 354"/>
                <a:gd name="T5" fmla="*/ 19 h 117"/>
                <a:gd name="T6" fmla="*/ 262 w 354"/>
                <a:gd name="T7" fmla="*/ 18 h 117"/>
                <a:gd name="T8" fmla="*/ 251 w 354"/>
                <a:gd name="T9" fmla="*/ 17 h 117"/>
                <a:gd name="T10" fmla="*/ 237 w 354"/>
                <a:gd name="T11" fmla="*/ 16 h 117"/>
                <a:gd name="T12" fmla="*/ 223 w 354"/>
                <a:gd name="T13" fmla="*/ 14 h 117"/>
                <a:gd name="T14" fmla="*/ 207 w 354"/>
                <a:gd name="T15" fmla="*/ 12 h 117"/>
                <a:gd name="T16" fmla="*/ 192 w 354"/>
                <a:gd name="T17" fmla="*/ 10 h 117"/>
                <a:gd name="T18" fmla="*/ 175 w 354"/>
                <a:gd name="T19" fmla="*/ 9 h 117"/>
                <a:gd name="T20" fmla="*/ 160 w 354"/>
                <a:gd name="T21" fmla="*/ 6 h 117"/>
                <a:gd name="T22" fmla="*/ 145 w 354"/>
                <a:gd name="T23" fmla="*/ 5 h 117"/>
                <a:gd name="T24" fmla="*/ 131 w 354"/>
                <a:gd name="T25" fmla="*/ 4 h 117"/>
                <a:gd name="T26" fmla="*/ 118 w 354"/>
                <a:gd name="T27" fmla="*/ 3 h 117"/>
                <a:gd name="T28" fmla="*/ 109 w 354"/>
                <a:gd name="T29" fmla="*/ 2 h 117"/>
                <a:gd name="T30" fmla="*/ 101 w 354"/>
                <a:gd name="T31" fmla="*/ 0 h 117"/>
                <a:gd name="T32" fmla="*/ 95 w 354"/>
                <a:gd name="T33" fmla="*/ 0 h 117"/>
                <a:gd name="T34" fmla="*/ 78 w 354"/>
                <a:gd name="T35" fmla="*/ 4 h 117"/>
                <a:gd name="T36" fmla="*/ 60 w 354"/>
                <a:gd name="T37" fmla="*/ 12 h 117"/>
                <a:gd name="T38" fmla="*/ 44 w 354"/>
                <a:gd name="T39" fmla="*/ 25 h 117"/>
                <a:gd name="T40" fmla="*/ 30 w 354"/>
                <a:gd name="T41" fmla="*/ 40 h 117"/>
                <a:gd name="T42" fmla="*/ 17 w 354"/>
                <a:gd name="T43" fmla="*/ 56 h 117"/>
                <a:gd name="T44" fmla="*/ 8 w 354"/>
                <a:gd name="T45" fmla="*/ 72 h 117"/>
                <a:gd name="T46" fmla="*/ 2 w 354"/>
                <a:gd name="T47" fmla="*/ 88 h 117"/>
                <a:gd name="T48" fmla="*/ 0 w 354"/>
                <a:gd name="T49" fmla="*/ 99 h 117"/>
                <a:gd name="T50" fmla="*/ 3 w 354"/>
                <a:gd name="T51" fmla="*/ 104 h 117"/>
                <a:gd name="T52" fmla="*/ 14 w 354"/>
                <a:gd name="T53" fmla="*/ 107 h 117"/>
                <a:gd name="T54" fmla="*/ 30 w 354"/>
                <a:gd name="T55" fmla="*/ 110 h 117"/>
                <a:gd name="T56" fmla="*/ 50 w 354"/>
                <a:gd name="T57" fmla="*/ 112 h 117"/>
                <a:gd name="T58" fmla="*/ 74 w 354"/>
                <a:gd name="T59" fmla="*/ 114 h 117"/>
                <a:gd name="T60" fmla="*/ 102 w 354"/>
                <a:gd name="T61" fmla="*/ 115 h 117"/>
                <a:gd name="T62" fmla="*/ 131 w 354"/>
                <a:gd name="T63" fmla="*/ 117 h 117"/>
                <a:gd name="T64" fmla="*/ 163 w 354"/>
                <a:gd name="T65" fmla="*/ 117 h 117"/>
                <a:gd name="T66" fmla="*/ 193 w 354"/>
                <a:gd name="T67" fmla="*/ 117 h 117"/>
                <a:gd name="T68" fmla="*/ 223 w 354"/>
                <a:gd name="T69" fmla="*/ 117 h 117"/>
                <a:gd name="T70" fmla="*/ 251 w 354"/>
                <a:gd name="T71" fmla="*/ 117 h 117"/>
                <a:gd name="T72" fmla="*/ 276 w 354"/>
                <a:gd name="T73" fmla="*/ 117 h 117"/>
                <a:gd name="T74" fmla="*/ 300 w 354"/>
                <a:gd name="T75" fmla="*/ 117 h 117"/>
                <a:gd name="T76" fmla="*/ 317 w 354"/>
                <a:gd name="T77" fmla="*/ 115 h 117"/>
                <a:gd name="T78" fmla="*/ 330 w 354"/>
                <a:gd name="T79" fmla="*/ 115 h 117"/>
                <a:gd name="T80" fmla="*/ 336 w 354"/>
                <a:gd name="T81" fmla="*/ 115 h 117"/>
                <a:gd name="T82" fmla="*/ 348 w 354"/>
                <a:gd name="T83" fmla="*/ 111 h 117"/>
                <a:gd name="T84" fmla="*/ 354 w 354"/>
                <a:gd name="T85" fmla="*/ 100 h 117"/>
                <a:gd name="T86" fmla="*/ 353 w 354"/>
                <a:gd name="T87" fmla="*/ 85 h 117"/>
                <a:gd name="T88" fmla="*/ 346 w 354"/>
                <a:gd name="T89" fmla="*/ 68 h 117"/>
                <a:gd name="T90" fmla="*/ 334 w 354"/>
                <a:gd name="T91" fmla="*/ 50 h 117"/>
                <a:gd name="T92" fmla="*/ 319 w 354"/>
                <a:gd name="T93" fmla="*/ 35 h 117"/>
                <a:gd name="T94" fmla="*/ 303 w 354"/>
                <a:gd name="T95" fmla="*/ 25 h 117"/>
                <a:gd name="T96" fmla="*/ 286 w 354"/>
                <a:gd name="T97" fmla="*/ 2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117"/>
                <a:gd name="T149" fmla="*/ 354 w 354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117">
                  <a:moveTo>
                    <a:pt x="286" y="20"/>
                  </a:moveTo>
                  <a:lnTo>
                    <a:pt x="281" y="20"/>
                  </a:lnTo>
                  <a:lnTo>
                    <a:pt x="273" y="19"/>
                  </a:lnTo>
                  <a:lnTo>
                    <a:pt x="262" y="18"/>
                  </a:lnTo>
                  <a:lnTo>
                    <a:pt x="251" y="17"/>
                  </a:lnTo>
                  <a:lnTo>
                    <a:pt x="237" y="16"/>
                  </a:lnTo>
                  <a:lnTo>
                    <a:pt x="223" y="14"/>
                  </a:lnTo>
                  <a:lnTo>
                    <a:pt x="207" y="12"/>
                  </a:lnTo>
                  <a:lnTo>
                    <a:pt x="192" y="10"/>
                  </a:lnTo>
                  <a:lnTo>
                    <a:pt x="175" y="9"/>
                  </a:lnTo>
                  <a:lnTo>
                    <a:pt x="160" y="6"/>
                  </a:lnTo>
                  <a:lnTo>
                    <a:pt x="145" y="5"/>
                  </a:lnTo>
                  <a:lnTo>
                    <a:pt x="131" y="4"/>
                  </a:lnTo>
                  <a:lnTo>
                    <a:pt x="118" y="3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5" y="0"/>
                  </a:lnTo>
                  <a:lnTo>
                    <a:pt x="78" y="4"/>
                  </a:lnTo>
                  <a:lnTo>
                    <a:pt x="60" y="12"/>
                  </a:lnTo>
                  <a:lnTo>
                    <a:pt x="44" y="25"/>
                  </a:lnTo>
                  <a:lnTo>
                    <a:pt x="30" y="40"/>
                  </a:lnTo>
                  <a:lnTo>
                    <a:pt x="17" y="56"/>
                  </a:lnTo>
                  <a:lnTo>
                    <a:pt x="8" y="72"/>
                  </a:lnTo>
                  <a:lnTo>
                    <a:pt x="2" y="88"/>
                  </a:lnTo>
                  <a:lnTo>
                    <a:pt x="0" y="99"/>
                  </a:lnTo>
                  <a:lnTo>
                    <a:pt x="3" y="104"/>
                  </a:lnTo>
                  <a:lnTo>
                    <a:pt x="14" y="107"/>
                  </a:lnTo>
                  <a:lnTo>
                    <a:pt x="30" y="110"/>
                  </a:lnTo>
                  <a:lnTo>
                    <a:pt x="50" y="112"/>
                  </a:lnTo>
                  <a:lnTo>
                    <a:pt x="74" y="114"/>
                  </a:lnTo>
                  <a:lnTo>
                    <a:pt x="102" y="115"/>
                  </a:lnTo>
                  <a:lnTo>
                    <a:pt x="131" y="117"/>
                  </a:lnTo>
                  <a:lnTo>
                    <a:pt x="163" y="117"/>
                  </a:lnTo>
                  <a:lnTo>
                    <a:pt x="193" y="117"/>
                  </a:lnTo>
                  <a:lnTo>
                    <a:pt x="223" y="117"/>
                  </a:lnTo>
                  <a:lnTo>
                    <a:pt x="251" y="117"/>
                  </a:lnTo>
                  <a:lnTo>
                    <a:pt x="276" y="117"/>
                  </a:lnTo>
                  <a:lnTo>
                    <a:pt x="300" y="117"/>
                  </a:lnTo>
                  <a:lnTo>
                    <a:pt x="317" y="115"/>
                  </a:lnTo>
                  <a:lnTo>
                    <a:pt x="330" y="115"/>
                  </a:lnTo>
                  <a:lnTo>
                    <a:pt x="336" y="115"/>
                  </a:lnTo>
                  <a:lnTo>
                    <a:pt x="348" y="111"/>
                  </a:lnTo>
                  <a:lnTo>
                    <a:pt x="354" y="100"/>
                  </a:lnTo>
                  <a:lnTo>
                    <a:pt x="353" y="85"/>
                  </a:lnTo>
                  <a:lnTo>
                    <a:pt x="346" y="68"/>
                  </a:lnTo>
                  <a:lnTo>
                    <a:pt x="334" y="50"/>
                  </a:lnTo>
                  <a:lnTo>
                    <a:pt x="319" y="35"/>
                  </a:lnTo>
                  <a:lnTo>
                    <a:pt x="303" y="25"/>
                  </a:lnTo>
                  <a:lnTo>
                    <a:pt x="286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037" y="2269"/>
              <a:ext cx="27" cy="27"/>
            </a:xfrm>
            <a:custGeom>
              <a:avLst/>
              <a:gdLst>
                <a:gd name="T0" fmla="*/ 13 w 27"/>
                <a:gd name="T1" fmla="*/ 27 h 27"/>
                <a:gd name="T2" fmla="*/ 19 w 27"/>
                <a:gd name="T3" fmla="*/ 26 h 27"/>
                <a:gd name="T4" fmla="*/ 23 w 27"/>
                <a:gd name="T5" fmla="*/ 23 h 27"/>
                <a:gd name="T6" fmla="*/ 26 w 27"/>
                <a:gd name="T7" fmla="*/ 19 h 27"/>
                <a:gd name="T8" fmla="*/ 27 w 27"/>
                <a:gd name="T9" fmla="*/ 14 h 27"/>
                <a:gd name="T10" fmla="*/ 26 w 27"/>
                <a:gd name="T11" fmla="*/ 9 h 27"/>
                <a:gd name="T12" fmla="*/ 23 w 27"/>
                <a:gd name="T13" fmla="*/ 5 h 27"/>
                <a:gd name="T14" fmla="*/ 19 w 27"/>
                <a:gd name="T15" fmla="*/ 1 h 27"/>
                <a:gd name="T16" fmla="*/ 13 w 27"/>
                <a:gd name="T17" fmla="*/ 0 h 27"/>
                <a:gd name="T18" fmla="*/ 8 w 27"/>
                <a:gd name="T19" fmla="*/ 1 h 27"/>
                <a:gd name="T20" fmla="*/ 4 w 27"/>
                <a:gd name="T21" fmla="*/ 5 h 27"/>
                <a:gd name="T22" fmla="*/ 1 w 27"/>
                <a:gd name="T23" fmla="*/ 9 h 27"/>
                <a:gd name="T24" fmla="*/ 0 w 27"/>
                <a:gd name="T25" fmla="*/ 14 h 27"/>
                <a:gd name="T26" fmla="*/ 1 w 27"/>
                <a:gd name="T27" fmla="*/ 19 h 27"/>
                <a:gd name="T28" fmla="*/ 4 w 27"/>
                <a:gd name="T29" fmla="*/ 23 h 27"/>
                <a:gd name="T30" fmla="*/ 8 w 27"/>
                <a:gd name="T31" fmla="*/ 26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9" y="26"/>
                  </a:lnTo>
                  <a:lnTo>
                    <a:pt x="23" y="23"/>
                  </a:lnTo>
                  <a:lnTo>
                    <a:pt x="26" y="19"/>
                  </a:lnTo>
                  <a:lnTo>
                    <a:pt x="27" y="14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3"/>
                  </a:lnTo>
                  <a:lnTo>
                    <a:pt x="8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744" y="2484"/>
              <a:ext cx="304" cy="186"/>
            </a:xfrm>
            <a:custGeom>
              <a:avLst/>
              <a:gdLst>
                <a:gd name="T0" fmla="*/ 293 w 304"/>
                <a:gd name="T1" fmla="*/ 102 h 186"/>
                <a:gd name="T2" fmla="*/ 264 w 304"/>
                <a:gd name="T3" fmla="*/ 70 h 186"/>
                <a:gd name="T4" fmla="*/ 304 w 304"/>
                <a:gd name="T5" fmla="*/ 42 h 186"/>
                <a:gd name="T6" fmla="*/ 271 w 304"/>
                <a:gd name="T7" fmla="*/ 4 h 186"/>
                <a:gd name="T8" fmla="*/ 251 w 304"/>
                <a:gd name="T9" fmla="*/ 4 h 186"/>
                <a:gd name="T10" fmla="*/ 278 w 304"/>
                <a:gd name="T11" fmla="*/ 38 h 186"/>
                <a:gd name="T12" fmla="*/ 240 w 304"/>
                <a:gd name="T13" fmla="*/ 66 h 186"/>
                <a:gd name="T14" fmla="*/ 244 w 304"/>
                <a:gd name="T15" fmla="*/ 71 h 186"/>
                <a:gd name="T16" fmla="*/ 252 w 304"/>
                <a:gd name="T17" fmla="*/ 81 h 186"/>
                <a:gd name="T18" fmla="*/ 262 w 304"/>
                <a:gd name="T19" fmla="*/ 92 h 186"/>
                <a:gd name="T20" fmla="*/ 264 w 304"/>
                <a:gd name="T21" fmla="*/ 95 h 186"/>
                <a:gd name="T22" fmla="*/ 129 w 304"/>
                <a:gd name="T23" fmla="*/ 167 h 186"/>
                <a:gd name="T24" fmla="*/ 36 w 304"/>
                <a:gd name="T25" fmla="*/ 93 h 186"/>
                <a:gd name="T26" fmla="*/ 58 w 304"/>
                <a:gd name="T27" fmla="*/ 66 h 186"/>
                <a:gd name="T28" fmla="*/ 24 w 304"/>
                <a:gd name="T29" fmla="*/ 40 h 186"/>
                <a:gd name="T30" fmla="*/ 44 w 304"/>
                <a:gd name="T31" fmla="*/ 0 h 186"/>
                <a:gd name="T32" fmla="*/ 26 w 304"/>
                <a:gd name="T33" fmla="*/ 1 h 186"/>
                <a:gd name="T34" fmla="*/ 0 w 304"/>
                <a:gd name="T35" fmla="*/ 43 h 186"/>
                <a:gd name="T36" fmla="*/ 36 w 304"/>
                <a:gd name="T37" fmla="*/ 69 h 186"/>
                <a:gd name="T38" fmla="*/ 8 w 304"/>
                <a:gd name="T39" fmla="*/ 98 h 186"/>
                <a:gd name="T40" fmla="*/ 126 w 304"/>
                <a:gd name="T41" fmla="*/ 186 h 186"/>
                <a:gd name="T42" fmla="*/ 293 w 304"/>
                <a:gd name="T43" fmla="*/ 102 h 1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4"/>
                <a:gd name="T67" fmla="*/ 0 h 186"/>
                <a:gd name="T68" fmla="*/ 304 w 304"/>
                <a:gd name="T69" fmla="*/ 186 h 1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4" h="186">
                  <a:moveTo>
                    <a:pt x="293" y="102"/>
                  </a:moveTo>
                  <a:lnTo>
                    <a:pt x="264" y="70"/>
                  </a:lnTo>
                  <a:lnTo>
                    <a:pt x="304" y="42"/>
                  </a:lnTo>
                  <a:lnTo>
                    <a:pt x="271" y="4"/>
                  </a:lnTo>
                  <a:lnTo>
                    <a:pt x="251" y="4"/>
                  </a:lnTo>
                  <a:lnTo>
                    <a:pt x="278" y="38"/>
                  </a:lnTo>
                  <a:lnTo>
                    <a:pt x="240" y="66"/>
                  </a:lnTo>
                  <a:lnTo>
                    <a:pt x="244" y="71"/>
                  </a:lnTo>
                  <a:lnTo>
                    <a:pt x="252" y="81"/>
                  </a:lnTo>
                  <a:lnTo>
                    <a:pt x="262" y="92"/>
                  </a:lnTo>
                  <a:lnTo>
                    <a:pt x="264" y="95"/>
                  </a:lnTo>
                  <a:lnTo>
                    <a:pt x="129" y="167"/>
                  </a:lnTo>
                  <a:lnTo>
                    <a:pt x="36" y="93"/>
                  </a:lnTo>
                  <a:lnTo>
                    <a:pt x="58" y="66"/>
                  </a:lnTo>
                  <a:lnTo>
                    <a:pt x="24" y="40"/>
                  </a:lnTo>
                  <a:lnTo>
                    <a:pt x="44" y="0"/>
                  </a:lnTo>
                  <a:lnTo>
                    <a:pt x="26" y="1"/>
                  </a:lnTo>
                  <a:lnTo>
                    <a:pt x="0" y="43"/>
                  </a:lnTo>
                  <a:lnTo>
                    <a:pt x="36" y="69"/>
                  </a:lnTo>
                  <a:lnTo>
                    <a:pt x="8" y="98"/>
                  </a:lnTo>
                  <a:lnTo>
                    <a:pt x="126" y="186"/>
                  </a:lnTo>
                  <a:lnTo>
                    <a:pt x="293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682" y="2641"/>
              <a:ext cx="17" cy="238"/>
            </a:xfrm>
            <a:custGeom>
              <a:avLst/>
              <a:gdLst>
                <a:gd name="T0" fmla="*/ 0 w 17"/>
                <a:gd name="T1" fmla="*/ 238 h 238"/>
                <a:gd name="T2" fmla="*/ 0 w 17"/>
                <a:gd name="T3" fmla="*/ 35 h 238"/>
                <a:gd name="T4" fmla="*/ 17 w 17"/>
                <a:gd name="T5" fmla="*/ 0 h 238"/>
                <a:gd name="T6" fmla="*/ 17 w 17"/>
                <a:gd name="T7" fmla="*/ 236 h 238"/>
                <a:gd name="T8" fmla="*/ 0 w 17"/>
                <a:gd name="T9" fmla="*/ 238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38"/>
                <a:gd name="T17" fmla="*/ 17 w 17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38">
                  <a:moveTo>
                    <a:pt x="0" y="238"/>
                  </a:moveTo>
                  <a:lnTo>
                    <a:pt x="0" y="35"/>
                  </a:lnTo>
                  <a:lnTo>
                    <a:pt x="17" y="0"/>
                  </a:lnTo>
                  <a:lnTo>
                    <a:pt x="17" y="236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192" y="2468"/>
              <a:ext cx="430" cy="522"/>
            </a:xfrm>
            <a:custGeom>
              <a:avLst/>
              <a:gdLst>
                <a:gd name="T0" fmla="*/ 428 w 430"/>
                <a:gd name="T1" fmla="*/ 24 h 522"/>
                <a:gd name="T2" fmla="*/ 417 w 430"/>
                <a:gd name="T3" fmla="*/ 14 h 522"/>
                <a:gd name="T4" fmla="*/ 402 w 430"/>
                <a:gd name="T5" fmla="*/ 7 h 522"/>
                <a:gd name="T6" fmla="*/ 381 w 430"/>
                <a:gd name="T7" fmla="*/ 2 h 522"/>
                <a:gd name="T8" fmla="*/ 357 w 430"/>
                <a:gd name="T9" fmla="*/ 0 h 522"/>
                <a:gd name="T10" fmla="*/ 330 w 430"/>
                <a:gd name="T11" fmla="*/ 1 h 522"/>
                <a:gd name="T12" fmla="*/ 300 w 430"/>
                <a:gd name="T13" fmla="*/ 3 h 522"/>
                <a:gd name="T14" fmla="*/ 268 w 430"/>
                <a:gd name="T15" fmla="*/ 7 h 522"/>
                <a:gd name="T16" fmla="*/ 237 w 430"/>
                <a:gd name="T17" fmla="*/ 13 h 522"/>
                <a:gd name="T18" fmla="*/ 206 w 430"/>
                <a:gd name="T19" fmla="*/ 18 h 522"/>
                <a:gd name="T20" fmla="*/ 175 w 430"/>
                <a:gd name="T21" fmla="*/ 24 h 522"/>
                <a:gd name="T22" fmla="*/ 148 w 430"/>
                <a:gd name="T23" fmla="*/ 30 h 522"/>
                <a:gd name="T24" fmla="*/ 123 w 430"/>
                <a:gd name="T25" fmla="*/ 37 h 522"/>
                <a:gd name="T26" fmla="*/ 102 w 430"/>
                <a:gd name="T27" fmla="*/ 42 h 522"/>
                <a:gd name="T28" fmla="*/ 87 w 430"/>
                <a:gd name="T29" fmla="*/ 46 h 522"/>
                <a:gd name="T30" fmla="*/ 77 w 430"/>
                <a:gd name="T31" fmla="*/ 49 h 522"/>
                <a:gd name="T32" fmla="*/ 73 w 430"/>
                <a:gd name="T33" fmla="*/ 50 h 522"/>
                <a:gd name="T34" fmla="*/ 73 w 430"/>
                <a:gd name="T35" fmla="*/ 49 h 522"/>
                <a:gd name="T36" fmla="*/ 72 w 430"/>
                <a:gd name="T37" fmla="*/ 46 h 522"/>
                <a:gd name="T38" fmla="*/ 71 w 430"/>
                <a:gd name="T39" fmla="*/ 42 h 522"/>
                <a:gd name="T40" fmla="*/ 69 w 430"/>
                <a:gd name="T41" fmla="*/ 37 h 522"/>
                <a:gd name="T42" fmla="*/ 64 w 430"/>
                <a:gd name="T43" fmla="*/ 33 h 522"/>
                <a:gd name="T44" fmla="*/ 57 w 430"/>
                <a:gd name="T45" fmla="*/ 29 h 522"/>
                <a:gd name="T46" fmla="*/ 48 w 430"/>
                <a:gd name="T47" fmla="*/ 26 h 522"/>
                <a:gd name="T48" fmla="*/ 35 w 430"/>
                <a:gd name="T49" fmla="*/ 25 h 522"/>
                <a:gd name="T50" fmla="*/ 24 w 430"/>
                <a:gd name="T51" fmla="*/ 26 h 522"/>
                <a:gd name="T52" fmla="*/ 16 w 430"/>
                <a:gd name="T53" fmla="*/ 28 h 522"/>
                <a:gd name="T54" fmla="*/ 10 w 430"/>
                <a:gd name="T55" fmla="*/ 30 h 522"/>
                <a:gd name="T56" fmla="*/ 6 w 430"/>
                <a:gd name="T57" fmla="*/ 32 h 522"/>
                <a:gd name="T58" fmla="*/ 4 w 430"/>
                <a:gd name="T59" fmla="*/ 35 h 522"/>
                <a:gd name="T60" fmla="*/ 1 w 430"/>
                <a:gd name="T61" fmla="*/ 37 h 522"/>
                <a:gd name="T62" fmla="*/ 0 w 430"/>
                <a:gd name="T63" fmla="*/ 38 h 522"/>
                <a:gd name="T64" fmla="*/ 0 w 430"/>
                <a:gd name="T65" fmla="*/ 39 h 522"/>
                <a:gd name="T66" fmla="*/ 0 w 430"/>
                <a:gd name="T67" fmla="*/ 522 h 522"/>
                <a:gd name="T68" fmla="*/ 73 w 430"/>
                <a:gd name="T69" fmla="*/ 519 h 522"/>
                <a:gd name="T70" fmla="*/ 73 w 430"/>
                <a:gd name="T71" fmla="*/ 486 h 522"/>
                <a:gd name="T72" fmla="*/ 73 w 430"/>
                <a:gd name="T73" fmla="*/ 411 h 522"/>
                <a:gd name="T74" fmla="*/ 73 w 430"/>
                <a:gd name="T75" fmla="*/ 338 h 522"/>
                <a:gd name="T76" fmla="*/ 73 w 430"/>
                <a:gd name="T77" fmla="*/ 304 h 522"/>
                <a:gd name="T78" fmla="*/ 85 w 430"/>
                <a:gd name="T79" fmla="*/ 300 h 522"/>
                <a:gd name="T80" fmla="*/ 101 w 430"/>
                <a:gd name="T81" fmla="*/ 295 h 522"/>
                <a:gd name="T82" fmla="*/ 119 w 430"/>
                <a:gd name="T83" fmla="*/ 290 h 522"/>
                <a:gd name="T84" fmla="*/ 139 w 430"/>
                <a:gd name="T85" fmla="*/ 284 h 522"/>
                <a:gd name="T86" fmla="*/ 162 w 430"/>
                <a:gd name="T87" fmla="*/ 278 h 522"/>
                <a:gd name="T88" fmla="*/ 186 w 430"/>
                <a:gd name="T89" fmla="*/ 271 h 522"/>
                <a:gd name="T90" fmla="*/ 211 w 430"/>
                <a:gd name="T91" fmla="*/ 265 h 522"/>
                <a:gd name="T92" fmla="*/ 237 w 430"/>
                <a:gd name="T93" fmla="*/ 258 h 522"/>
                <a:gd name="T94" fmla="*/ 264 w 430"/>
                <a:gd name="T95" fmla="*/ 251 h 522"/>
                <a:gd name="T96" fmla="*/ 291 w 430"/>
                <a:gd name="T97" fmla="*/ 244 h 522"/>
                <a:gd name="T98" fmla="*/ 317 w 430"/>
                <a:gd name="T99" fmla="*/ 238 h 522"/>
                <a:gd name="T100" fmla="*/ 343 w 430"/>
                <a:gd name="T101" fmla="*/ 231 h 522"/>
                <a:gd name="T102" fmla="*/ 367 w 430"/>
                <a:gd name="T103" fmla="*/ 225 h 522"/>
                <a:gd name="T104" fmla="*/ 390 w 430"/>
                <a:gd name="T105" fmla="*/ 221 h 522"/>
                <a:gd name="T106" fmla="*/ 411 w 430"/>
                <a:gd name="T107" fmla="*/ 216 h 522"/>
                <a:gd name="T108" fmla="*/ 430 w 430"/>
                <a:gd name="T109" fmla="*/ 212 h 522"/>
                <a:gd name="T110" fmla="*/ 428 w 430"/>
                <a:gd name="T111" fmla="*/ 24 h 5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0"/>
                <a:gd name="T169" fmla="*/ 0 h 522"/>
                <a:gd name="T170" fmla="*/ 430 w 430"/>
                <a:gd name="T171" fmla="*/ 522 h 5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0" h="522">
                  <a:moveTo>
                    <a:pt x="428" y="24"/>
                  </a:moveTo>
                  <a:lnTo>
                    <a:pt x="417" y="14"/>
                  </a:lnTo>
                  <a:lnTo>
                    <a:pt x="402" y="7"/>
                  </a:lnTo>
                  <a:lnTo>
                    <a:pt x="381" y="2"/>
                  </a:lnTo>
                  <a:lnTo>
                    <a:pt x="357" y="0"/>
                  </a:lnTo>
                  <a:lnTo>
                    <a:pt x="330" y="1"/>
                  </a:lnTo>
                  <a:lnTo>
                    <a:pt x="300" y="3"/>
                  </a:lnTo>
                  <a:lnTo>
                    <a:pt x="268" y="7"/>
                  </a:lnTo>
                  <a:lnTo>
                    <a:pt x="237" y="13"/>
                  </a:lnTo>
                  <a:lnTo>
                    <a:pt x="206" y="18"/>
                  </a:lnTo>
                  <a:lnTo>
                    <a:pt x="175" y="24"/>
                  </a:lnTo>
                  <a:lnTo>
                    <a:pt x="148" y="30"/>
                  </a:lnTo>
                  <a:lnTo>
                    <a:pt x="123" y="37"/>
                  </a:lnTo>
                  <a:lnTo>
                    <a:pt x="102" y="42"/>
                  </a:lnTo>
                  <a:lnTo>
                    <a:pt x="87" y="46"/>
                  </a:lnTo>
                  <a:lnTo>
                    <a:pt x="77" y="49"/>
                  </a:lnTo>
                  <a:lnTo>
                    <a:pt x="73" y="50"/>
                  </a:lnTo>
                  <a:lnTo>
                    <a:pt x="73" y="49"/>
                  </a:lnTo>
                  <a:lnTo>
                    <a:pt x="72" y="46"/>
                  </a:lnTo>
                  <a:lnTo>
                    <a:pt x="71" y="42"/>
                  </a:lnTo>
                  <a:lnTo>
                    <a:pt x="69" y="37"/>
                  </a:lnTo>
                  <a:lnTo>
                    <a:pt x="64" y="33"/>
                  </a:lnTo>
                  <a:lnTo>
                    <a:pt x="57" y="29"/>
                  </a:lnTo>
                  <a:lnTo>
                    <a:pt x="48" y="26"/>
                  </a:lnTo>
                  <a:lnTo>
                    <a:pt x="35" y="25"/>
                  </a:lnTo>
                  <a:lnTo>
                    <a:pt x="24" y="26"/>
                  </a:lnTo>
                  <a:lnTo>
                    <a:pt x="16" y="28"/>
                  </a:lnTo>
                  <a:lnTo>
                    <a:pt x="10" y="30"/>
                  </a:lnTo>
                  <a:lnTo>
                    <a:pt x="6" y="32"/>
                  </a:lnTo>
                  <a:lnTo>
                    <a:pt x="4" y="35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522"/>
                  </a:lnTo>
                  <a:lnTo>
                    <a:pt x="73" y="519"/>
                  </a:lnTo>
                  <a:lnTo>
                    <a:pt x="73" y="486"/>
                  </a:lnTo>
                  <a:lnTo>
                    <a:pt x="73" y="411"/>
                  </a:lnTo>
                  <a:lnTo>
                    <a:pt x="73" y="338"/>
                  </a:lnTo>
                  <a:lnTo>
                    <a:pt x="73" y="304"/>
                  </a:lnTo>
                  <a:lnTo>
                    <a:pt x="85" y="300"/>
                  </a:lnTo>
                  <a:lnTo>
                    <a:pt x="101" y="295"/>
                  </a:lnTo>
                  <a:lnTo>
                    <a:pt x="119" y="290"/>
                  </a:lnTo>
                  <a:lnTo>
                    <a:pt x="139" y="284"/>
                  </a:lnTo>
                  <a:lnTo>
                    <a:pt x="162" y="278"/>
                  </a:lnTo>
                  <a:lnTo>
                    <a:pt x="186" y="271"/>
                  </a:lnTo>
                  <a:lnTo>
                    <a:pt x="211" y="265"/>
                  </a:lnTo>
                  <a:lnTo>
                    <a:pt x="237" y="258"/>
                  </a:lnTo>
                  <a:lnTo>
                    <a:pt x="264" y="251"/>
                  </a:lnTo>
                  <a:lnTo>
                    <a:pt x="291" y="244"/>
                  </a:lnTo>
                  <a:lnTo>
                    <a:pt x="317" y="238"/>
                  </a:lnTo>
                  <a:lnTo>
                    <a:pt x="343" y="231"/>
                  </a:lnTo>
                  <a:lnTo>
                    <a:pt x="367" y="225"/>
                  </a:lnTo>
                  <a:lnTo>
                    <a:pt x="390" y="221"/>
                  </a:lnTo>
                  <a:lnTo>
                    <a:pt x="411" y="216"/>
                  </a:lnTo>
                  <a:lnTo>
                    <a:pt x="430" y="212"/>
                  </a:lnTo>
                  <a:lnTo>
                    <a:pt x="42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3120" y="2848"/>
              <a:ext cx="2304" cy="467"/>
            </a:xfrm>
            <a:custGeom>
              <a:avLst/>
              <a:gdLst>
                <a:gd name="T0" fmla="*/ 178 w 2304"/>
                <a:gd name="T1" fmla="*/ 70 h 467"/>
                <a:gd name="T2" fmla="*/ 245 w 2304"/>
                <a:gd name="T3" fmla="*/ 58 h 467"/>
                <a:gd name="T4" fmla="*/ 320 w 2304"/>
                <a:gd name="T5" fmla="*/ 46 h 467"/>
                <a:gd name="T6" fmla="*/ 403 w 2304"/>
                <a:gd name="T7" fmla="*/ 36 h 467"/>
                <a:gd name="T8" fmla="*/ 493 w 2304"/>
                <a:gd name="T9" fmla="*/ 27 h 467"/>
                <a:gd name="T10" fmla="*/ 589 w 2304"/>
                <a:gd name="T11" fmla="*/ 18 h 467"/>
                <a:gd name="T12" fmla="*/ 691 w 2304"/>
                <a:gd name="T13" fmla="*/ 13 h 467"/>
                <a:gd name="T14" fmla="*/ 798 w 2304"/>
                <a:gd name="T15" fmla="*/ 7 h 467"/>
                <a:gd name="T16" fmla="*/ 911 w 2304"/>
                <a:gd name="T17" fmla="*/ 3 h 467"/>
                <a:gd name="T18" fmla="*/ 1027 w 2304"/>
                <a:gd name="T19" fmla="*/ 1 h 467"/>
                <a:gd name="T20" fmla="*/ 1147 w 2304"/>
                <a:gd name="T21" fmla="*/ 0 h 467"/>
                <a:gd name="T22" fmla="*/ 1299 w 2304"/>
                <a:gd name="T23" fmla="*/ 1 h 467"/>
                <a:gd name="T24" fmla="*/ 1447 w 2304"/>
                <a:gd name="T25" fmla="*/ 4 h 467"/>
                <a:gd name="T26" fmla="*/ 1586 w 2304"/>
                <a:gd name="T27" fmla="*/ 11 h 467"/>
                <a:gd name="T28" fmla="*/ 1717 w 2304"/>
                <a:gd name="T29" fmla="*/ 20 h 467"/>
                <a:gd name="T30" fmla="*/ 1838 w 2304"/>
                <a:gd name="T31" fmla="*/ 31 h 467"/>
                <a:gd name="T32" fmla="*/ 1932 w 2304"/>
                <a:gd name="T33" fmla="*/ 40 h 467"/>
                <a:gd name="T34" fmla="*/ 2009 w 2304"/>
                <a:gd name="T35" fmla="*/ 51 h 467"/>
                <a:gd name="T36" fmla="*/ 2079 w 2304"/>
                <a:gd name="T37" fmla="*/ 61 h 467"/>
                <a:gd name="T38" fmla="*/ 2140 w 2304"/>
                <a:gd name="T39" fmla="*/ 74 h 467"/>
                <a:gd name="T40" fmla="*/ 2192 w 2304"/>
                <a:gd name="T41" fmla="*/ 87 h 467"/>
                <a:gd name="T42" fmla="*/ 2238 w 2304"/>
                <a:gd name="T43" fmla="*/ 103 h 467"/>
                <a:gd name="T44" fmla="*/ 2273 w 2304"/>
                <a:gd name="T45" fmla="*/ 122 h 467"/>
                <a:gd name="T46" fmla="*/ 2297 w 2304"/>
                <a:gd name="T47" fmla="*/ 146 h 467"/>
                <a:gd name="T48" fmla="*/ 2296 w 2304"/>
                <a:gd name="T49" fmla="*/ 309 h 467"/>
                <a:gd name="T50" fmla="*/ 2241 w 2304"/>
                <a:gd name="T51" fmla="*/ 345 h 467"/>
                <a:gd name="T52" fmla="*/ 2170 w 2304"/>
                <a:gd name="T53" fmla="*/ 376 h 467"/>
                <a:gd name="T54" fmla="*/ 2125 w 2304"/>
                <a:gd name="T55" fmla="*/ 389 h 467"/>
                <a:gd name="T56" fmla="*/ 2087 w 2304"/>
                <a:gd name="T57" fmla="*/ 398 h 467"/>
                <a:gd name="T58" fmla="*/ 2047 w 2304"/>
                <a:gd name="T59" fmla="*/ 407 h 467"/>
                <a:gd name="T60" fmla="*/ 2005 w 2304"/>
                <a:gd name="T61" fmla="*/ 415 h 467"/>
                <a:gd name="T62" fmla="*/ 1959 w 2304"/>
                <a:gd name="T63" fmla="*/ 422 h 467"/>
                <a:gd name="T64" fmla="*/ 1901 w 2304"/>
                <a:gd name="T65" fmla="*/ 429 h 467"/>
                <a:gd name="T66" fmla="*/ 1825 w 2304"/>
                <a:gd name="T67" fmla="*/ 437 h 467"/>
                <a:gd name="T68" fmla="*/ 1745 w 2304"/>
                <a:gd name="T69" fmla="*/ 444 h 467"/>
                <a:gd name="T70" fmla="*/ 1660 w 2304"/>
                <a:gd name="T71" fmla="*/ 451 h 467"/>
                <a:gd name="T72" fmla="*/ 1572 w 2304"/>
                <a:gd name="T73" fmla="*/ 455 h 467"/>
                <a:gd name="T74" fmla="*/ 1479 w 2304"/>
                <a:gd name="T75" fmla="*/ 460 h 467"/>
                <a:gd name="T76" fmla="*/ 1419 w 2304"/>
                <a:gd name="T77" fmla="*/ 462 h 467"/>
                <a:gd name="T78" fmla="*/ 1358 w 2304"/>
                <a:gd name="T79" fmla="*/ 465 h 467"/>
                <a:gd name="T80" fmla="*/ 1295 w 2304"/>
                <a:gd name="T81" fmla="*/ 466 h 467"/>
                <a:gd name="T82" fmla="*/ 1233 w 2304"/>
                <a:gd name="T83" fmla="*/ 467 h 467"/>
                <a:gd name="T84" fmla="*/ 1169 w 2304"/>
                <a:gd name="T85" fmla="*/ 467 h 467"/>
                <a:gd name="T86" fmla="*/ 1105 w 2304"/>
                <a:gd name="T87" fmla="*/ 467 h 467"/>
                <a:gd name="T88" fmla="*/ 1042 w 2304"/>
                <a:gd name="T89" fmla="*/ 466 h 467"/>
                <a:gd name="T90" fmla="*/ 981 w 2304"/>
                <a:gd name="T91" fmla="*/ 465 h 467"/>
                <a:gd name="T92" fmla="*/ 919 w 2304"/>
                <a:gd name="T93" fmla="*/ 464 h 467"/>
                <a:gd name="T94" fmla="*/ 860 w 2304"/>
                <a:gd name="T95" fmla="*/ 461 h 467"/>
                <a:gd name="T96" fmla="*/ 770 w 2304"/>
                <a:gd name="T97" fmla="*/ 458 h 467"/>
                <a:gd name="T98" fmla="*/ 629 w 2304"/>
                <a:gd name="T99" fmla="*/ 451 h 467"/>
                <a:gd name="T100" fmla="*/ 502 w 2304"/>
                <a:gd name="T101" fmla="*/ 440 h 467"/>
                <a:gd name="T102" fmla="*/ 389 w 2304"/>
                <a:gd name="T103" fmla="*/ 429 h 467"/>
                <a:gd name="T104" fmla="*/ 289 w 2304"/>
                <a:gd name="T105" fmla="*/ 415 h 467"/>
                <a:gd name="T106" fmla="*/ 200 w 2304"/>
                <a:gd name="T107" fmla="*/ 397 h 467"/>
                <a:gd name="T108" fmla="*/ 138 w 2304"/>
                <a:gd name="T109" fmla="*/ 381 h 467"/>
                <a:gd name="T110" fmla="*/ 88 w 2304"/>
                <a:gd name="T111" fmla="*/ 364 h 467"/>
                <a:gd name="T112" fmla="*/ 50 w 2304"/>
                <a:gd name="T113" fmla="*/ 344 h 467"/>
                <a:gd name="T114" fmla="*/ 22 w 2304"/>
                <a:gd name="T115" fmla="*/ 325 h 467"/>
                <a:gd name="T116" fmla="*/ 3 w 2304"/>
                <a:gd name="T117" fmla="*/ 308 h 467"/>
                <a:gd name="T118" fmla="*/ 8 w 2304"/>
                <a:gd name="T119" fmla="*/ 142 h 467"/>
                <a:gd name="T120" fmla="*/ 40 w 2304"/>
                <a:gd name="T121" fmla="*/ 109 h 467"/>
                <a:gd name="T122" fmla="*/ 105 w 2304"/>
                <a:gd name="T123" fmla="*/ 87 h 4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4"/>
                <a:gd name="T187" fmla="*/ 0 h 467"/>
                <a:gd name="T188" fmla="*/ 2304 w 2304"/>
                <a:gd name="T189" fmla="*/ 467 h 4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4" h="467">
                  <a:moveTo>
                    <a:pt x="138" y="79"/>
                  </a:moveTo>
                  <a:lnTo>
                    <a:pt x="158" y="74"/>
                  </a:lnTo>
                  <a:lnTo>
                    <a:pt x="178" y="70"/>
                  </a:lnTo>
                  <a:lnTo>
                    <a:pt x="200" y="66"/>
                  </a:lnTo>
                  <a:lnTo>
                    <a:pt x="222" y="61"/>
                  </a:lnTo>
                  <a:lnTo>
                    <a:pt x="245" y="58"/>
                  </a:lnTo>
                  <a:lnTo>
                    <a:pt x="270" y="53"/>
                  </a:lnTo>
                  <a:lnTo>
                    <a:pt x="294" y="50"/>
                  </a:lnTo>
                  <a:lnTo>
                    <a:pt x="320" y="46"/>
                  </a:lnTo>
                  <a:lnTo>
                    <a:pt x="346" y="43"/>
                  </a:lnTo>
                  <a:lnTo>
                    <a:pt x="374" y="39"/>
                  </a:lnTo>
                  <a:lnTo>
                    <a:pt x="403" y="36"/>
                  </a:lnTo>
                  <a:lnTo>
                    <a:pt x="432" y="32"/>
                  </a:lnTo>
                  <a:lnTo>
                    <a:pt x="462" y="30"/>
                  </a:lnTo>
                  <a:lnTo>
                    <a:pt x="493" y="27"/>
                  </a:lnTo>
                  <a:lnTo>
                    <a:pt x="524" y="24"/>
                  </a:lnTo>
                  <a:lnTo>
                    <a:pt x="557" y="22"/>
                  </a:lnTo>
                  <a:lnTo>
                    <a:pt x="589" y="18"/>
                  </a:lnTo>
                  <a:lnTo>
                    <a:pt x="623" y="16"/>
                  </a:lnTo>
                  <a:lnTo>
                    <a:pt x="656" y="14"/>
                  </a:lnTo>
                  <a:lnTo>
                    <a:pt x="691" y="13"/>
                  </a:lnTo>
                  <a:lnTo>
                    <a:pt x="726" y="10"/>
                  </a:lnTo>
                  <a:lnTo>
                    <a:pt x="762" y="9"/>
                  </a:lnTo>
                  <a:lnTo>
                    <a:pt x="798" y="7"/>
                  </a:lnTo>
                  <a:lnTo>
                    <a:pt x="835" y="6"/>
                  </a:lnTo>
                  <a:lnTo>
                    <a:pt x="873" y="4"/>
                  </a:lnTo>
                  <a:lnTo>
                    <a:pt x="911" y="3"/>
                  </a:lnTo>
                  <a:lnTo>
                    <a:pt x="949" y="2"/>
                  </a:lnTo>
                  <a:lnTo>
                    <a:pt x="988" y="1"/>
                  </a:lnTo>
                  <a:lnTo>
                    <a:pt x="1027" y="1"/>
                  </a:lnTo>
                  <a:lnTo>
                    <a:pt x="1067" y="0"/>
                  </a:lnTo>
                  <a:lnTo>
                    <a:pt x="1106" y="0"/>
                  </a:lnTo>
                  <a:lnTo>
                    <a:pt x="1147" y="0"/>
                  </a:lnTo>
                  <a:lnTo>
                    <a:pt x="1198" y="0"/>
                  </a:lnTo>
                  <a:lnTo>
                    <a:pt x="1249" y="1"/>
                  </a:lnTo>
                  <a:lnTo>
                    <a:pt x="1299" y="1"/>
                  </a:lnTo>
                  <a:lnTo>
                    <a:pt x="1349" y="2"/>
                  </a:lnTo>
                  <a:lnTo>
                    <a:pt x="1398" y="3"/>
                  </a:lnTo>
                  <a:lnTo>
                    <a:pt x="1447" y="4"/>
                  </a:lnTo>
                  <a:lnTo>
                    <a:pt x="1493" y="7"/>
                  </a:lnTo>
                  <a:lnTo>
                    <a:pt x="1539" y="9"/>
                  </a:lnTo>
                  <a:lnTo>
                    <a:pt x="1586" y="11"/>
                  </a:lnTo>
                  <a:lnTo>
                    <a:pt x="1630" y="14"/>
                  </a:lnTo>
                  <a:lnTo>
                    <a:pt x="1674" y="17"/>
                  </a:lnTo>
                  <a:lnTo>
                    <a:pt x="1717" y="20"/>
                  </a:lnTo>
                  <a:lnTo>
                    <a:pt x="1758" y="23"/>
                  </a:lnTo>
                  <a:lnTo>
                    <a:pt x="1799" y="27"/>
                  </a:lnTo>
                  <a:lnTo>
                    <a:pt x="1838" y="31"/>
                  </a:lnTo>
                  <a:lnTo>
                    <a:pt x="1876" y="35"/>
                  </a:lnTo>
                  <a:lnTo>
                    <a:pt x="1904" y="38"/>
                  </a:lnTo>
                  <a:lnTo>
                    <a:pt x="1932" y="40"/>
                  </a:lnTo>
                  <a:lnTo>
                    <a:pt x="1958" y="44"/>
                  </a:lnTo>
                  <a:lnTo>
                    <a:pt x="1983" y="47"/>
                  </a:lnTo>
                  <a:lnTo>
                    <a:pt x="2009" y="51"/>
                  </a:lnTo>
                  <a:lnTo>
                    <a:pt x="2033" y="54"/>
                  </a:lnTo>
                  <a:lnTo>
                    <a:pt x="2057" y="58"/>
                  </a:lnTo>
                  <a:lnTo>
                    <a:pt x="2079" y="61"/>
                  </a:lnTo>
                  <a:lnTo>
                    <a:pt x="2100" y="66"/>
                  </a:lnTo>
                  <a:lnTo>
                    <a:pt x="2120" y="70"/>
                  </a:lnTo>
                  <a:lnTo>
                    <a:pt x="2140" y="74"/>
                  </a:lnTo>
                  <a:lnTo>
                    <a:pt x="2159" y="78"/>
                  </a:lnTo>
                  <a:lnTo>
                    <a:pt x="2176" y="82"/>
                  </a:lnTo>
                  <a:lnTo>
                    <a:pt x="2192" y="87"/>
                  </a:lnTo>
                  <a:lnTo>
                    <a:pt x="2209" y="93"/>
                  </a:lnTo>
                  <a:lnTo>
                    <a:pt x="2223" y="97"/>
                  </a:lnTo>
                  <a:lnTo>
                    <a:pt x="2238" y="103"/>
                  </a:lnTo>
                  <a:lnTo>
                    <a:pt x="2251" y="109"/>
                  </a:lnTo>
                  <a:lnTo>
                    <a:pt x="2262" y="115"/>
                  </a:lnTo>
                  <a:lnTo>
                    <a:pt x="2273" y="122"/>
                  </a:lnTo>
                  <a:lnTo>
                    <a:pt x="2281" y="129"/>
                  </a:lnTo>
                  <a:lnTo>
                    <a:pt x="2289" y="137"/>
                  </a:lnTo>
                  <a:lnTo>
                    <a:pt x="2297" y="146"/>
                  </a:lnTo>
                  <a:lnTo>
                    <a:pt x="2304" y="157"/>
                  </a:lnTo>
                  <a:lnTo>
                    <a:pt x="2304" y="300"/>
                  </a:lnTo>
                  <a:lnTo>
                    <a:pt x="2296" y="309"/>
                  </a:lnTo>
                  <a:lnTo>
                    <a:pt x="2282" y="319"/>
                  </a:lnTo>
                  <a:lnTo>
                    <a:pt x="2262" y="332"/>
                  </a:lnTo>
                  <a:lnTo>
                    <a:pt x="2241" y="345"/>
                  </a:lnTo>
                  <a:lnTo>
                    <a:pt x="2217" y="357"/>
                  </a:lnTo>
                  <a:lnTo>
                    <a:pt x="2194" y="368"/>
                  </a:lnTo>
                  <a:lnTo>
                    <a:pt x="2170" y="376"/>
                  </a:lnTo>
                  <a:lnTo>
                    <a:pt x="2151" y="383"/>
                  </a:lnTo>
                  <a:lnTo>
                    <a:pt x="2138" y="387"/>
                  </a:lnTo>
                  <a:lnTo>
                    <a:pt x="2125" y="389"/>
                  </a:lnTo>
                  <a:lnTo>
                    <a:pt x="2112" y="393"/>
                  </a:lnTo>
                  <a:lnTo>
                    <a:pt x="2100" y="396"/>
                  </a:lnTo>
                  <a:lnTo>
                    <a:pt x="2087" y="398"/>
                  </a:lnTo>
                  <a:lnTo>
                    <a:pt x="2074" y="402"/>
                  </a:lnTo>
                  <a:lnTo>
                    <a:pt x="2060" y="404"/>
                  </a:lnTo>
                  <a:lnTo>
                    <a:pt x="2047" y="407"/>
                  </a:lnTo>
                  <a:lnTo>
                    <a:pt x="2033" y="410"/>
                  </a:lnTo>
                  <a:lnTo>
                    <a:pt x="2019" y="412"/>
                  </a:lnTo>
                  <a:lnTo>
                    <a:pt x="2005" y="415"/>
                  </a:lnTo>
                  <a:lnTo>
                    <a:pt x="1990" y="417"/>
                  </a:lnTo>
                  <a:lnTo>
                    <a:pt x="1975" y="419"/>
                  </a:lnTo>
                  <a:lnTo>
                    <a:pt x="1959" y="422"/>
                  </a:lnTo>
                  <a:lnTo>
                    <a:pt x="1943" y="424"/>
                  </a:lnTo>
                  <a:lnTo>
                    <a:pt x="1925" y="426"/>
                  </a:lnTo>
                  <a:lnTo>
                    <a:pt x="1901" y="429"/>
                  </a:lnTo>
                  <a:lnTo>
                    <a:pt x="1876" y="432"/>
                  </a:lnTo>
                  <a:lnTo>
                    <a:pt x="1851" y="434"/>
                  </a:lnTo>
                  <a:lnTo>
                    <a:pt x="1825" y="437"/>
                  </a:lnTo>
                  <a:lnTo>
                    <a:pt x="1800" y="439"/>
                  </a:lnTo>
                  <a:lnTo>
                    <a:pt x="1773" y="441"/>
                  </a:lnTo>
                  <a:lnTo>
                    <a:pt x="1745" y="444"/>
                  </a:lnTo>
                  <a:lnTo>
                    <a:pt x="1717" y="446"/>
                  </a:lnTo>
                  <a:lnTo>
                    <a:pt x="1689" y="448"/>
                  </a:lnTo>
                  <a:lnTo>
                    <a:pt x="1660" y="451"/>
                  </a:lnTo>
                  <a:lnTo>
                    <a:pt x="1631" y="452"/>
                  </a:lnTo>
                  <a:lnTo>
                    <a:pt x="1601" y="454"/>
                  </a:lnTo>
                  <a:lnTo>
                    <a:pt x="1572" y="455"/>
                  </a:lnTo>
                  <a:lnTo>
                    <a:pt x="1541" y="458"/>
                  </a:lnTo>
                  <a:lnTo>
                    <a:pt x="1510" y="459"/>
                  </a:lnTo>
                  <a:lnTo>
                    <a:pt x="1479" y="460"/>
                  </a:lnTo>
                  <a:lnTo>
                    <a:pt x="1459" y="461"/>
                  </a:lnTo>
                  <a:lnTo>
                    <a:pt x="1440" y="461"/>
                  </a:lnTo>
                  <a:lnTo>
                    <a:pt x="1419" y="462"/>
                  </a:lnTo>
                  <a:lnTo>
                    <a:pt x="1399" y="464"/>
                  </a:lnTo>
                  <a:lnTo>
                    <a:pt x="1378" y="464"/>
                  </a:lnTo>
                  <a:lnTo>
                    <a:pt x="1358" y="465"/>
                  </a:lnTo>
                  <a:lnTo>
                    <a:pt x="1337" y="465"/>
                  </a:lnTo>
                  <a:lnTo>
                    <a:pt x="1316" y="465"/>
                  </a:lnTo>
                  <a:lnTo>
                    <a:pt x="1295" y="466"/>
                  </a:lnTo>
                  <a:lnTo>
                    <a:pt x="1275" y="466"/>
                  </a:lnTo>
                  <a:lnTo>
                    <a:pt x="1254" y="466"/>
                  </a:lnTo>
                  <a:lnTo>
                    <a:pt x="1233" y="467"/>
                  </a:lnTo>
                  <a:lnTo>
                    <a:pt x="1211" y="467"/>
                  </a:lnTo>
                  <a:lnTo>
                    <a:pt x="1190" y="467"/>
                  </a:lnTo>
                  <a:lnTo>
                    <a:pt x="1169" y="467"/>
                  </a:lnTo>
                  <a:lnTo>
                    <a:pt x="1147" y="467"/>
                  </a:lnTo>
                  <a:lnTo>
                    <a:pt x="1126" y="467"/>
                  </a:lnTo>
                  <a:lnTo>
                    <a:pt x="1105" y="467"/>
                  </a:lnTo>
                  <a:lnTo>
                    <a:pt x="1084" y="467"/>
                  </a:lnTo>
                  <a:lnTo>
                    <a:pt x="1063" y="467"/>
                  </a:lnTo>
                  <a:lnTo>
                    <a:pt x="1042" y="466"/>
                  </a:lnTo>
                  <a:lnTo>
                    <a:pt x="1021" y="466"/>
                  </a:lnTo>
                  <a:lnTo>
                    <a:pt x="1000" y="466"/>
                  </a:lnTo>
                  <a:lnTo>
                    <a:pt x="981" y="465"/>
                  </a:lnTo>
                  <a:lnTo>
                    <a:pt x="960" y="465"/>
                  </a:lnTo>
                  <a:lnTo>
                    <a:pt x="939" y="465"/>
                  </a:lnTo>
                  <a:lnTo>
                    <a:pt x="919" y="464"/>
                  </a:lnTo>
                  <a:lnTo>
                    <a:pt x="899" y="464"/>
                  </a:lnTo>
                  <a:lnTo>
                    <a:pt x="880" y="462"/>
                  </a:lnTo>
                  <a:lnTo>
                    <a:pt x="860" y="461"/>
                  </a:lnTo>
                  <a:lnTo>
                    <a:pt x="840" y="461"/>
                  </a:lnTo>
                  <a:lnTo>
                    <a:pt x="820" y="460"/>
                  </a:lnTo>
                  <a:lnTo>
                    <a:pt x="770" y="458"/>
                  </a:lnTo>
                  <a:lnTo>
                    <a:pt x="722" y="455"/>
                  </a:lnTo>
                  <a:lnTo>
                    <a:pt x="674" y="453"/>
                  </a:lnTo>
                  <a:lnTo>
                    <a:pt x="629" y="451"/>
                  </a:lnTo>
                  <a:lnTo>
                    <a:pt x="586" y="447"/>
                  </a:lnTo>
                  <a:lnTo>
                    <a:pt x="543" y="444"/>
                  </a:lnTo>
                  <a:lnTo>
                    <a:pt x="502" y="440"/>
                  </a:lnTo>
                  <a:lnTo>
                    <a:pt x="464" y="437"/>
                  </a:lnTo>
                  <a:lnTo>
                    <a:pt x="426" y="433"/>
                  </a:lnTo>
                  <a:lnTo>
                    <a:pt x="389" y="429"/>
                  </a:lnTo>
                  <a:lnTo>
                    <a:pt x="354" y="424"/>
                  </a:lnTo>
                  <a:lnTo>
                    <a:pt x="322" y="419"/>
                  </a:lnTo>
                  <a:lnTo>
                    <a:pt x="289" y="415"/>
                  </a:lnTo>
                  <a:lnTo>
                    <a:pt x="258" y="409"/>
                  </a:lnTo>
                  <a:lnTo>
                    <a:pt x="229" y="403"/>
                  </a:lnTo>
                  <a:lnTo>
                    <a:pt x="200" y="397"/>
                  </a:lnTo>
                  <a:lnTo>
                    <a:pt x="178" y="393"/>
                  </a:lnTo>
                  <a:lnTo>
                    <a:pt x="158" y="387"/>
                  </a:lnTo>
                  <a:lnTo>
                    <a:pt x="138" y="381"/>
                  </a:lnTo>
                  <a:lnTo>
                    <a:pt x="121" y="375"/>
                  </a:lnTo>
                  <a:lnTo>
                    <a:pt x="103" y="369"/>
                  </a:lnTo>
                  <a:lnTo>
                    <a:pt x="88" y="364"/>
                  </a:lnTo>
                  <a:lnTo>
                    <a:pt x="74" y="357"/>
                  </a:lnTo>
                  <a:lnTo>
                    <a:pt x="62" y="351"/>
                  </a:lnTo>
                  <a:lnTo>
                    <a:pt x="50" y="344"/>
                  </a:lnTo>
                  <a:lnTo>
                    <a:pt x="40" y="338"/>
                  </a:lnTo>
                  <a:lnTo>
                    <a:pt x="30" y="332"/>
                  </a:lnTo>
                  <a:lnTo>
                    <a:pt x="22" y="325"/>
                  </a:lnTo>
                  <a:lnTo>
                    <a:pt x="15" y="319"/>
                  </a:lnTo>
                  <a:lnTo>
                    <a:pt x="8" y="314"/>
                  </a:lnTo>
                  <a:lnTo>
                    <a:pt x="3" y="308"/>
                  </a:lnTo>
                  <a:lnTo>
                    <a:pt x="0" y="303"/>
                  </a:lnTo>
                  <a:lnTo>
                    <a:pt x="0" y="157"/>
                  </a:lnTo>
                  <a:lnTo>
                    <a:pt x="8" y="142"/>
                  </a:lnTo>
                  <a:lnTo>
                    <a:pt x="16" y="129"/>
                  </a:lnTo>
                  <a:lnTo>
                    <a:pt x="27" y="118"/>
                  </a:lnTo>
                  <a:lnTo>
                    <a:pt x="40" y="109"/>
                  </a:lnTo>
                  <a:lnTo>
                    <a:pt x="56" y="101"/>
                  </a:lnTo>
                  <a:lnTo>
                    <a:pt x="78" y="94"/>
                  </a:lnTo>
                  <a:lnTo>
                    <a:pt x="105" y="87"/>
                  </a:lnTo>
                  <a:lnTo>
                    <a:pt x="138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158" y="2875"/>
              <a:ext cx="2221" cy="270"/>
            </a:xfrm>
            <a:custGeom>
              <a:avLst/>
              <a:gdLst>
                <a:gd name="T0" fmla="*/ 2104 w 2221"/>
                <a:gd name="T1" fmla="*/ 196 h 270"/>
                <a:gd name="T2" fmla="*/ 2001 w 2221"/>
                <a:gd name="T3" fmla="*/ 216 h 270"/>
                <a:gd name="T4" fmla="*/ 1871 w 2221"/>
                <a:gd name="T5" fmla="*/ 233 h 270"/>
                <a:gd name="T6" fmla="*/ 1718 w 2221"/>
                <a:gd name="T7" fmla="*/ 248 h 270"/>
                <a:gd name="T8" fmla="*/ 1542 w 2221"/>
                <a:gd name="T9" fmla="*/ 260 h 270"/>
                <a:gd name="T10" fmla="*/ 1398 w 2221"/>
                <a:gd name="T11" fmla="*/ 267 h 270"/>
                <a:gd name="T12" fmla="*/ 1342 w 2221"/>
                <a:gd name="T13" fmla="*/ 268 h 270"/>
                <a:gd name="T14" fmla="*/ 1285 w 2221"/>
                <a:gd name="T15" fmla="*/ 269 h 270"/>
                <a:gd name="T16" fmla="*/ 1228 w 2221"/>
                <a:gd name="T17" fmla="*/ 270 h 270"/>
                <a:gd name="T18" fmla="*/ 1169 w 2221"/>
                <a:gd name="T19" fmla="*/ 270 h 270"/>
                <a:gd name="T20" fmla="*/ 1111 w 2221"/>
                <a:gd name="T21" fmla="*/ 270 h 270"/>
                <a:gd name="T22" fmla="*/ 1026 w 2221"/>
                <a:gd name="T23" fmla="*/ 270 h 270"/>
                <a:gd name="T24" fmla="*/ 944 w 2221"/>
                <a:gd name="T25" fmla="*/ 269 h 270"/>
                <a:gd name="T26" fmla="*/ 862 w 2221"/>
                <a:gd name="T27" fmla="*/ 267 h 270"/>
                <a:gd name="T28" fmla="*/ 785 w 2221"/>
                <a:gd name="T29" fmla="*/ 265 h 270"/>
                <a:gd name="T30" fmla="*/ 708 w 2221"/>
                <a:gd name="T31" fmla="*/ 261 h 270"/>
                <a:gd name="T32" fmla="*/ 617 w 2221"/>
                <a:gd name="T33" fmla="*/ 256 h 270"/>
                <a:gd name="T34" fmla="*/ 522 w 2221"/>
                <a:gd name="T35" fmla="*/ 249 h 270"/>
                <a:gd name="T36" fmla="*/ 433 w 2221"/>
                <a:gd name="T37" fmla="*/ 242 h 270"/>
                <a:gd name="T38" fmla="*/ 350 w 2221"/>
                <a:gd name="T39" fmla="*/ 234 h 270"/>
                <a:gd name="T40" fmla="*/ 275 w 2221"/>
                <a:gd name="T41" fmla="*/ 225 h 270"/>
                <a:gd name="T42" fmla="*/ 216 w 2221"/>
                <a:gd name="T43" fmla="*/ 216 h 270"/>
                <a:gd name="T44" fmla="*/ 178 w 2221"/>
                <a:gd name="T45" fmla="*/ 209 h 270"/>
                <a:gd name="T46" fmla="*/ 143 w 2221"/>
                <a:gd name="T47" fmla="*/ 202 h 270"/>
                <a:gd name="T48" fmla="*/ 76 w 2221"/>
                <a:gd name="T49" fmla="*/ 184 h 270"/>
                <a:gd name="T50" fmla="*/ 20 w 2221"/>
                <a:gd name="T51" fmla="*/ 161 h 270"/>
                <a:gd name="T52" fmla="*/ 0 w 2221"/>
                <a:gd name="T53" fmla="*/ 136 h 270"/>
                <a:gd name="T54" fmla="*/ 14 w 2221"/>
                <a:gd name="T55" fmla="*/ 113 h 270"/>
                <a:gd name="T56" fmla="*/ 56 w 2221"/>
                <a:gd name="T57" fmla="*/ 92 h 270"/>
                <a:gd name="T58" fmla="*/ 121 w 2221"/>
                <a:gd name="T59" fmla="*/ 74 h 270"/>
                <a:gd name="T60" fmla="*/ 211 w 2221"/>
                <a:gd name="T61" fmla="*/ 56 h 270"/>
                <a:gd name="T62" fmla="*/ 319 w 2221"/>
                <a:gd name="T63" fmla="*/ 40 h 270"/>
                <a:gd name="T64" fmla="*/ 436 w 2221"/>
                <a:gd name="T65" fmla="*/ 27 h 270"/>
                <a:gd name="T66" fmla="*/ 563 w 2221"/>
                <a:gd name="T67" fmla="*/ 17 h 270"/>
                <a:gd name="T68" fmla="*/ 701 w 2221"/>
                <a:gd name="T69" fmla="*/ 9 h 270"/>
                <a:gd name="T70" fmla="*/ 847 w 2221"/>
                <a:gd name="T71" fmla="*/ 3 h 270"/>
                <a:gd name="T72" fmla="*/ 1003 w 2221"/>
                <a:gd name="T73" fmla="*/ 1 h 270"/>
                <a:gd name="T74" fmla="*/ 1155 w 2221"/>
                <a:gd name="T75" fmla="*/ 0 h 270"/>
                <a:gd name="T76" fmla="*/ 1284 w 2221"/>
                <a:gd name="T77" fmla="*/ 1 h 270"/>
                <a:gd name="T78" fmla="*/ 1410 w 2221"/>
                <a:gd name="T79" fmla="*/ 4 h 270"/>
                <a:gd name="T80" fmla="*/ 1528 w 2221"/>
                <a:gd name="T81" fmla="*/ 10 h 270"/>
                <a:gd name="T82" fmla="*/ 1641 w 2221"/>
                <a:gd name="T83" fmla="*/ 16 h 270"/>
                <a:gd name="T84" fmla="*/ 1747 w 2221"/>
                <a:gd name="T85" fmla="*/ 24 h 270"/>
                <a:gd name="T86" fmla="*/ 1843 w 2221"/>
                <a:gd name="T87" fmla="*/ 33 h 270"/>
                <a:gd name="T88" fmla="*/ 1931 w 2221"/>
                <a:gd name="T89" fmla="*/ 44 h 270"/>
                <a:gd name="T90" fmla="*/ 2009 w 2221"/>
                <a:gd name="T91" fmla="*/ 55 h 270"/>
                <a:gd name="T92" fmla="*/ 2077 w 2221"/>
                <a:gd name="T93" fmla="*/ 68 h 270"/>
                <a:gd name="T94" fmla="*/ 2131 w 2221"/>
                <a:gd name="T95" fmla="*/ 82 h 270"/>
                <a:gd name="T96" fmla="*/ 2179 w 2221"/>
                <a:gd name="T97" fmla="*/ 98 h 270"/>
                <a:gd name="T98" fmla="*/ 2210 w 2221"/>
                <a:gd name="T99" fmla="*/ 117 h 270"/>
                <a:gd name="T100" fmla="*/ 2221 w 2221"/>
                <a:gd name="T101" fmla="*/ 136 h 270"/>
                <a:gd name="T102" fmla="*/ 2211 w 2221"/>
                <a:gd name="T103" fmla="*/ 153 h 270"/>
                <a:gd name="T104" fmla="*/ 2185 w 2221"/>
                <a:gd name="T105" fmla="*/ 170 h 2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1"/>
                <a:gd name="T160" fmla="*/ 0 h 270"/>
                <a:gd name="T161" fmla="*/ 2221 w 2221"/>
                <a:gd name="T162" fmla="*/ 270 h 2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1" h="270">
                  <a:moveTo>
                    <a:pt x="2157" y="181"/>
                  </a:moveTo>
                  <a:lnTo>
                    <a:pt x="2132" y="188"/>
                  </a:lnTo>
                  <a:lnTo>
                    <a:pt x="2104" y="196"/>
                  </a:lnTo>
                  <a:lnTo>
                    <a:pt x="2073" y="203"/>
                  </a:lnTo>
                  <a:lnTo>
                    <a:pt x="2039" y="210"/>
                  </a:lnTo>
                  <a:lnTo>
                    <a:pt x="2001" y="216"/>
                  </a:lnTo>
                  <a:lnTo>
                    <a:pt x="1960" y="223"/>
                  </a:lnTo>
                  <a:lnTo>
                    <a:pt x="1917" y="228"/>
                  </a:lnTo>
                  <a:lnTo>
                    <a:pt x="1871" y="233"/>
                  </a:lnTo>
                  <a:lnTo>
                    <a:pt x="1822" y="239"/>
                  </a:lnTo>
                  <a:lnTo>
                    <a:pt x="1771" y="244"/>
                  </a:lnTo>
                  <a:lnTo>
                    <a:pt x="1718" y="248"/>
                  </a:lnTo>
                  <a:lnTo>
                    <a:pt x="1661" y="253"/>
                  </a:lnTo>
                  <a:lnTo>
                    <a:pt x="1603" y="256"/>
                  </a:lnTo>
                  <a:lnTo>
                    <a:pt x="1542" y="260"/>
                  </a:lnTo>
                  <a:lnTo>
                    <a:pt x="1481" y="263"/>
                  </a:lnTo>
                  <a:lnTo>
                    <a:pt x="1417" y="266"/>
                  </a:lnTo>
                  <a:lnTo>
                    <a:pt x="1398" y="267"/>
                  </a:lnTo>
                  <a:lnTo>
                    <a:pt x="1379" y="267"/>
                  </a:lnTo>
                  <a:lnTo>
                    <a:pt x="1361" y="267"/>
                  </a:lnTo>
                  <a:lnTo>
                    <a:pt x="1342" y="268"/>
                  </a:lnTo>
                  <a:lnTo>
                    <a:pt x="1324" y="268"/>
                  </a:lnTo>
                  <a:lnTo>
                    <a:pt x="1305" y="269"/>
                  </a:lnTo>
                  <a:lnTo>
                    <a:pt x="1285" y="269"/>
                  </a:lnTo>
                  <a:lnTo>
                    <a:pt x="1267" y="269"/>
                  </a:lnTo>
                  <a:lnTo>
                    <a:pt x="1247" y="269"/>
                  </a:lnTo>
                  <a:lnTo>
                    <a:pt x="1228" y="270"/>
                  </a:lnTo>
                  <a:lnTo>
                    <a:pt x="1209" y="270"/>
                  </a:lnTo>
                  <a:lnTo>
                    <a:pt x="1189" y="270"/>
                  </a:lnTo>
                  <a:lnTo>
                    <a:pt x="1169" y="270"/>
                  </a:lnTo>
                  <a:lnTo>
                    <a:pt x="1151" y="270"/>
                  </a:lnTo>
                  <a:lnTo>
                    <a:pt x="1131" y="270"/>
                  </a:lnTo>
                  <a:lnTo>
                    <a:pt x="1111" y="270"/>
                  </a:lnTo>
                  <a:lnTo>
                    <a:pt x="1083" y="270"/>
                  </a:lnTo>
                  <a:lnTo>
                    <a:pt x="1054" y="270"/>
                  </a:lnTo>
                  <a:lnTo>
                    <a:pt x="1026" y="270"/>
                  </a:lnTo>
                  <a:lnTo>
                    <a:pt x="998" y="269"/>
                  </a:lnTo>
                  <a:lnTo>
                    <a:pt x="971" y="269"/>
                  </a:lnTo>
                  <a:lnTo>
                    <a:pt x="944" y="269"/>
                  </a:lnTo>
                  <a:lnTo>
                    <a:pt x="916" y="268"/>
                  </a:lnTo>
                  <a:lnTo>
                    <a:pt x="889" y="268"/>
                  </a:lnTo>
                  <a:lnTo>
                    <a:pt x="862" y="267"/>
                  </a:lnTo>
                  <a:lnTo>
                    <a:pt x="837" y="266"/>
                  </a:lnTo>
                  <a:lnTo>
                    <a:pt x="810" y="266"/>
                  </a:lnTo>
                  <a:lnTo>
                    <a:pt x="785" y="265"/>
                  </a:lnTo>
                  <a:lnTo>
                    <a:pt x="759" y="263"/>
                  </a:lnTo>
                  <a:lnTo>
                    <a:pt x="733" y="262"/>
                  </a:lnTo>
                  <a:lnTo>
                    <a:pt x="708" y="261"/>
                  </a:lnTo>
                  <a:lnTo>
                    <a:pt x="684" y="260"/>
                  </a:lnTo>
                  <a:lnTo>
                    <a:pt x="650" y="258"/>
                  </a:lnTo>
                  <a:lnTo>
                    <a:pt x="617" y="256"/>
                  </a:lnTo>
                  <a:lnTo>
                    <a:pt x="585" y="254"/>
                  </a:lnTo>
                  <a:lnTo>
                    <a:pt x="553" y="252"/>
                  </a:lnTo>
                  <a:lnTo>
                    <a:pt x="522" y="249"/>
                  </a:lnTo>
                  <a:lnTo>
                    <a:pt x="492" y="247"/>
                  </a:lnTo>
                  <a:lnTo>
                    <a:pt x="462" y="245"/>
                  </a:lnTo>
                  <a:lnTo>
                    <a:pt x="433" y="242"/>
                  </a:lnTo>
                  <a:lnTo>
                    <a:pt x="405" y="240"/>
                  </a:lnTo>
                  <a:lnTo>
                    <a:pt x="377" y="237"/>
                  </a:lnTo>
                  <a:lnTo>
                    <a:pt x="350" y="234"/>
                  </a:lnTo>
                  <a:lnTo>
                    <a:pt x="325" y="231"/>
                  </a:lnTo>
                  <a:lnTo>
                    <a:pt x="299" y="228"/>
                  </a:lnTo>
                  <a:lnTo>
                    <a:pt x="275" y="225"/>
                  </a:lnTo>
                  <a:lnTo>
                    <a:pt x="251" y="222"/>
                  </a:lnTo>
                  <a:lnTo>
                    <a:pt x="229" y="218"/>
                  </a:lnTo>
                  <a:lnTo>
                    <a:pt x="216" y="216"/>
                  </a:lnTo>
                  <a:lnTo>
                    <a:pt x="203" y="213"/>
                  </a:lnTo>
                  <a:lnTo>
                    <a:pt x="191" y="211"/>
                  </a:lnTo>
                  <a:lnTo>
                    <a:pt x="178" y="209"/>
                  </a:lnTo>
                  <a:lnTo>
                    <a:pt x="166" y="206"/>
                  </a:lnTo>
                  <a:lnTo>
                    <a:pt x="155" y="204"/>
                  </a:lnTo>
                  <a:lnTo>
                    <a:pt x="143" y="202"/>
                  </a:lnTo>
                  <a:lnTo>
                    <a:pt x="133" y="199"/>
                  </a:lnTo>
                  <a:lnTo>
                    <a:pt x="103" y="192"/>
                  </a:lnTo>
                  <a:lnTo>
                    <a:pt x="76" y="184"/>
                  </a:lnTo>
                  <a:lnTo>
                    <a:pt x="54" y="177"/>
                  </a:lnTo>
                  <a:lnTo>
                    <a:pt x="35" y="169"/>
                  </a:lnTo>
                  <a:lnTo>
                    <a:pt x="20" y="161"/>
                  </a:lnTo>
                  <a:lnTo>
                    <a:pt x="10" y="153"/>
                  </a:lnTo>
                  <a:lnTo>
                    <a:pt x="3" y="144"/>
                  </a:lnTo>
                  <a:lnTo>
                    <a:pt x="0" y="136"/>
                  </a:lnTo>
                  <a:lnTo>
                    <a:pt x="2" y="129"/>
                  </a:lnTo>
                  <a:lnTo>
                    <a:pt x="6" y="120"/>
                  </a:lnTo>
                  <a:lnTo>
                    <a:pt x="14" y="113"/>
                  </a:lnTo>
                  <a:lnTo>
                    <a:pt x="26" y="106"/>
                  </a:lnTo>
                  <a:lnTo>
                    <a:pt x="39" y="99"/>
                  </a:lnTo>
                  <a:lnTo>
                    <a:pt x="56" y="92"/>
                  </a:lnTo>
                  <a:lnTo>
                    <a:pt x="75" y="87"/>
                  </a:lnTo>
                  <a:lnTo>
                    <a:pt x="97" y="80"/>
                  </a:lnTo>
                  <a:lnTo>
                    <a:pt x="121" y="74"/>
                  </a:lnTo>
                  <a:lnTo>
                    <a:pt x="149" y="67"/>
                  </a:lnTo>
                  <a:lnTo>
                    <a:pt x="178" y="61"/>
                  </a:lnTo>
                  <a:lnTo>
                    <a:pt x="211" y="56"/>
                  </a:lnTo>
                  <a:lnTo>
                    <a:pt x="244" y="51"/>
                  </a:lnTo>
                  <a:lnTo>
                    <a:pt x="280" y="45"/>
                  </a:lnTo>
                  <a:lnTo>
                    <a:pt x="319" y="40"/>
                  </a:lnTo>
                  <a:lnTo>
                    <a:pt x="359" y="36"/>
                  </a:lnTo>
                  <a:lnTo>
                    <a:pt x="398" y="32"/>
                  </a:lnTo>
                  <a:lnTo>
                    <a:pt x="436" y="27"/>
                  </a:lnTo>
                  <a:lnTo>
                    <a:pt x="477" y="24"/>
                  </a:lnTo>
                  <a:lnTo>
                    <a:pt x="520" y="20"/>
                  </a:lnTo>
                  <a:lnTo>
                    <a:pt x="563" y="17"/>
                  </a:lnTo>
                  <a:lnTo>
                    <a:pt x="608" y="15"/>
                  </a:lnTo>
                  <a:lnTo>
                    <a:pt x="653" y="12"/>
                  </a:lnTo>
                  <a:lnTo>
                    <a:pt x="701" y="9"/>
                  </a:lnTo>
                  <a:lnTo>
                    <a:pt x="749" y="6"/>
                  </a:lnTo>
                  <a:lnTo>
                    <a:pt x="797" y="5"/>
                  </a:lnTo>
                  <a:lnTo>
                    <a:pt x="847" y="3"/>
                  </a:lnTo>
                  <a:lnTo>
                    <a:pt x="898" y="2"/>
                  </a:lnTo>
                  <a:lnTo>
                    <a:pt x="951" y="1"/>
                  </a:lnTo>
                  <a:lnTo>
                    <a:pt x="1003" y="1"/>
                  </a:lnTo>
                  <a:lnTo>
                    <a:pt x="1056" y="0"/>
                  </a:lnTo>
                  <a:lnTo>
                    <a:pt x="1111" y="0"/>
                  </a:lnTo>
                  <a:lnTo>
                    <a:pt x="1155" y="0"/>
                  </a:lnTo>
                  <a:lnTo>
                    <a:pt x="1198" y="0"/>
                  </a:lnTo>
                  <a:lnTo>
                    <a:pt x="1242" y="1"/>
                  </a:lnTo>
                  <a:lnTo>
                    <a:pt x="1284" y="1"/>
                  </a:lnTo>
                  <a:lnTo>
                    <a:pt x="1326" y="2"/>
                  </a:lnTo>
                  <a:lnTo>
                    <a:pt x="1368" y="3"/>
                  </a:lnTo>
                  <a:lnTo>
                    <a:pt x="1410" y="4"/>
                  </a:lnTo>
                  <a:lnTo>
                    <a:pt x="1449" y="6"/>
                  </a:lnTo>
                  <a:lnTo>
                    <a:pt x="1489" y="8"/>
                  </a:lnTo>
                  <a:lnTo>
                    <a:pt x="1528" y="10"/>
                  </a:lnTo>
                  <a:lnTo>
                    <a:pt x="1567" y="11"/>
                  </a:lnTo>
                  <a:lnTo>
                    <a:pt x="1604" y="13"/>
                  </a:lnTo>
                  <a:lnTo>
                    <a:pt x="1641" y="16"/>
                  </a:lnTo>
                  <a:lnTo>
                    <a:pt x="1677" y="18"/>
                  </a:lnTo>
                  <a:lnTo>
                    <a:pt x="1712" y="22"/>
                  </a:lnTo>
                  <a:lnTo>
                    <a:pt x="1747" y="24"/>
                  </a:lnTo>
                  <a:lnTo>
                    <a:pt x="1779" y="27"/>
                  </a:lnTo>
                  <a:lnTo>
                    <a:pt x="1812" y="30"/>
                  </a:lnTo>
                  <a:lnTo>
                    <a:pt x="1843" y="33"/>
                  </a:lnTo>
                  <a:lnTo>
                    <a:pt x="1873" y="37"/>
                  </a:lnTo>
                  <a:lnTo>
                    <a:pt x="1902" y="40"/>
                  </a:lnTo>
                  <a:lnTo>
                    <a:pt x="1931" y="44"/>
                  </a:lnTo>
                  <a:lnTo>
                    <a:pt x="1958" y="47"/>
                  </a:lnTo>
                  <a:lnTo>
                    <a:pt x="1985" y="52"/>
                  </a:lnTo>
                  <a:lnTo>
                    <a:pt x="2009" y="55"/>
                  </a:lnTo>
                  <a:lnTo>
                    <a:pt x="2032" y="60"/>
                  </a:lnTo>
                  <a:lnTo>
                    <a:pt x="2056" y="63"/>
                  </a:lnTo>
                  <a:lnTo>
                    <a:pt x="2077" y="68"/>
                  </a:lnTo>
                  <a:lnTo>
                    <a:pt x="2096" y="73"/>
                  </a:lnTo>
                  <a:lnTo>
                    <a:pt x="2115" y="77"/>
                  </a:lnTo>
                  <a:lnTo>
                    <a:pt x="2131" y="82"/>
                  </a:lnTo>
                  <a:lnTo>
                    <a:pt x="2147" y="87"/>
                  </a:lnTo>
                  <a:lnTo>
                    <a:pt x="2164" y="92"/>
                  </a:lnTo>
                  <a:lnTo>
                    <a:pt x="2179" y="98"/>
                  </a:lnTo>
                  <a:lnTo>
                    <a:pt x="2192" y="104"/>
                  </a:lnTo>
                  <a:lnTo>
                    <a:pt x="2202" y="110"/>
                  </a:lnTo>
                  <a:lnTo>
                    <a:pt x="2210" y="117"/>
                  </a:lnTo>
                  <a:lnTo>
                    <a:pt x="2216" y="123"/>
                  </a:lnTo>
                  <a:lnTo>
                    <a:pt x="2220" y="129"/>
                  </a:lnTo>
                  <a:lnTo>
                    <a:pt x="2221" y="136"/>
                  </a:lnTo>
                  <a:lnTo>
                    <a:pt x="2220" y="141"/>
                  </a:lnTo>
                  <a:lnTo>
                    <a:pt x="2216" y="147"/>
                  </a:lnTo>
                  <a:lnTo>
                    <a:pt x="2211" y="153"/>
                  </a:lnTo>
                  <a:lnTo>
                    <a:pt x="2204" y="159"/>
                  </a:lnTo>
                  <a:lnTo>
                    <a:pt x="2195" y="165"/>
                  </a:lnTo>
                  <a:lnTo>
                    <a:pt x="2185" y="170"/>
                  </a:lnTo>
                  <a:lnTo>
                    <a:pt x="2172" y="175"/>
                  </a:lnTo>
                  <a:lnTo>
                    <a:pt x="215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146" y="3049"/>
              <a:ext cx="2250" cy="228"/>
            </a:xfrm>
            <a:custGeom>
              <a:avLst/>
              <a:gdLst>
                <a:gd name="T0" fmla="*/ 2222 w 2250"/>
                <a:gd name="T1" fmla="*/ 100 h 228"/>
                <a:gd name="T2" fmla="*/ 2154 w 2250"/>
                <a:gd name="T3" fmla="*/ 134 h 228"/>
                <a:gd name="T4" fmla="*/ 2077 w 2250"/>
                <a:gd name="T5" fmla="*/ 157 h 228"/>
                <a:gd name="T6" fmla="*/ 1986 w 2250"/>
                <a:gd name="T7" fmla="*/ 174 h 228"/>
                <a:gd name="T8" fmla="*/ 1882 w 2250"/>
                <a:gd name="T9" fmla="*/ 189 h 228"/>
                <a:gd name="T10" fmla="*/ 1763 w 2250"/>
                <a:gd name="T11" fmla="*/ 202 h 228"/>
                <a:gd name="T12" fmla="*/ 1632 w 2250"/>
                <a:gd name="T13" fmla="*/ 211 h 228"/>
                <a:gd name="T14" fmla="*/ 1488 w 2250"/>
                <a:gd name="T15" fmla="*/ 220 h 228"/>
                <a:gd name="T16" fmla="*/ 1401 w 2250"/>
                <a:gd name="T17" fmla="*/ 223 h 228"/>
                <a:gd name="T18" fmla="*/ 1344 w 2250"/>
                <a:gd name="T19" fmla="*/ 224 h 228"/>
                <a:gd name="T20" fmla="*/ 1287 w 2250"/>
                <a:gd name="T21" fmla="*/ 226 h 228"/>
                <a:gd name="T22" fmla="*/ 1229 w 2250"/>
                <a:gd name="T23" fmla="*/ 226 h 228"/>
                <a:gd name="T24" fmla="*/ 1170 w 2250"/>
                <a:gd name="T25" fmla="*/ 228 h 228"/>
                <a:gd name="T26" fmla="*/ 1101 w 2250"/>
                <a:gd name="T27" fmla="*/ 228 h 228"/>
                <a:gd name="T28" fmla="*/ 1016 w 2250"/>
                <a:gd name="T29" fmla="*/ 226 h 228"/>
                <a:gd name="T30" fmla="*/ 934 w 2250"/>
                <a:gd name="T31" fmla="*/ 225 h 228"/>
                <a:gd name="T32" fmla="*/ 852 w 2250"/>
                <a:gd name="T33" fmla="*/ 223 h 228"/>
                <a:gd name="T34" fmla="*/ 775 w 2250"/>
                <a:gd name="T35" fmla="*/ 220 h 228"/>
                <a:gd name="T36" fmla="*/ 698 w 2250"/>
                <a:gd name="T37" fmla="*/ 215 h 228"/>
                <a:gd name="T38" fmla="*/ 598 w 2250"/>
                <a:gd name="T39" fmla="*/ 209 h 228"/>
                <a:gd name="T40" fmla="*/ 505 w 2250"/>
                <a:gd name="T41" fmla="*/ 201 h 228"/>
                <a:gd name="T42" fmla="*/ 417 w 2250"/>
                <a:gd name="T43" fmla="*/ 193 h 228"/>
                <a:gd name="T44" fmla="*/ 337 w 2250"/>
                <a:gd name="T45" fmla="*/ 182 h 228"/>
                <a:gd name="T46" fmla="*/ 263 w 2250"/>
                <a:gd name="T47" fmla="*/ 171 h 228"/>
                <a:gd name="T48" fmla="*/ 213 w 2250"/>
                <a:gd name="T49" fmla="*/ 163 h 228"/>
                <a:gd name="T50" fmla="*/ 176 w 2250"/>
                <a:gd name="T51" fmla="*/ 156 h 228"/>
                <a:gd name="T52" fmla="*/ 142 w 2250"/>
                <a:gd name="T53" fmla="*/ 147 h 228"/>
                <a:gd name="T54" fmla="*/ 58 w 2250"/>
                <a:gd name="T55" fmla="*/ 117 h 228"/>
                <a:gd name="T56" fmla="*/ 11 w 2250"/>
                <a:gd name="T57" fmla="*/ 87 h 228"/>
                <a:gd name="T58" fmla="*/ 0 w 2250"/>
                <a:gd name="T59" fmla="*/ 57 h 228"/>
                <a:gd name="T60" fmla="*/ 1 w 2250"/>
                <a:gd name="T61" fmla="*/ 1 h 228"/>
                <a:gd name="T62" fmla="*/ 31 w 2250"/>
                <a:gd name="T63" fmla="*/ 23 h 228"/>
                <a:gd name="T64" fmla="*/ 86 w 2250"/>
                <a:gd name="T65" fmla="*/ 45 h 228"/>
                <a:gd name="T66" fmla="*/ 145 w 2250"/>
                <a:gd name="T67" fmla="*/ 61 h 228"/>
                <a:gd name="T68" fmla="*/ 180 w 2250"/>
                <a:gd name="T69" fmla="*/ 70 h 228"/>
                <a:gd name="T70" fmla="*/ 218 w 2250"/>
                <a:gd name="T71" fmla="*/ 78 h 228"/>
                <a:gd name="T72" fmla="*/ 277 w 2250"/>
                <a:gd name="T73" fmla="*/ 88 h 228"/>
                <a:gd name="T74" fmla="*/ 354 w 2250"/>
                <a:gd name="T75" fmla="*/ 99 h 228"/>
                <a:gd name="T76" fmla="*/ 438 w 2250"/>
                <a:gd name="T77" fmla="*/ 108 h 228"/>
                <a:gd name="T78" fmla="*/ 528 w 2250"/>
                <a:gd name="T79" fmla="*/ 116 h 228"/>
                <a:gd name="T80" fmla="*/ 626 w 2250"/>
                <a:gd name="T81" fmla="*/ 123 h 228"/>
                <a:gd name="T82" fmla="*/ 719 w 2250"/>
                <a:gd name="T83" fmla="*/ 129 h 228"/>
                <a:gd name="T84" fmla="*/ 797 w 2250"/>
                <a:gd name="T85" fmla="*/ 134 h 228"/>
                <a:gd name="T86" fmla="*/ 877 w 2250"/>
                <a:gd name="T87" fmla="*/ 136 h 228"/>
                <a:gd name="T88" fmla="*/ 959 w 2250"/>
                <a:gd name="T89" fmla="*/ 138 h 228"/>
                <a:gd name="T90" fmla="*/ 1044 w 2250"/>
                <a:gd name="T91" fmla="*/ 140 h 228"/>
                <a:gd name="T92" fmla="*/ 1130 w 2250"/>
                <a:gd name="T93" fmla="*/ 140 h 228"/>
                <a:gd name="T94" fmla="*/ 1190 w 2250"/>
                <a:gd name="T95" fmla="*/ 140 h 228"/>
                <a:gd name="T96" fmla="*/ 1250 w 2250"/>
                <a:gd name="T97" fmla="*/ 139 h 228"/>
                <a:gd name="T98" fmla="*/ 1308 w 2250"/>
                <a:gd name="T99" fmla="*/ 138 h 228"/>
                <a:gd name="T100" fmla="*/ 1366 w 2250"/>
                <a:gd name="T101" fmla="*/ 137 h 228"/>
                <a:gd name="T102" fmla="*/ 1423 w 2250"/>
                <a:gd name="T103" fmla="*/ 136 h 228"/>
                <a:gd name="T104" fmla="*/ 1569 w 2250"/>
                <a:gd name="T105" fmla="*/ 129 h 228"/>
                <a:gd name="T106" fmla="*/ 1745 w 2250"/>
                <a:gd name="T107" fmla="*/ 115 h 228"/>
                <a:gd name="T108" fmla="*/ 1898 w 2250"/>
                <a:gd name="T109" fmla="*/ 99 h 228"/>
                <a:gd name="T110" fmla="*/ 2026 w 2250"/>
                <a:gd name="T111" fmla="*/ 78 h 228"/>
                <a:gd name="T112" fmla="*/ 2127 w 2250"/>
                <a:gd name="T113" fmla="*/ 53 h 228"/>
                <a:gd name="T114" fmla="*/ 2187 w 2250"/>
                <a:gd name="T115" fmla="*/ 31 h 228"/>
                <a:gd name="T116" fmla="*/ 2219 w 2250"/>
                <a:gd name="T117" fmla="*/ 17 h 228"/>
                <a:gd name="T118" fmla="*/ 2245 w 2250"/>
                <a:gd name="T119" fmla="*/ 3 h 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50"/>
                <a:gd name="T181" fmla="*/ 0 h 228"/>
                <a:gd name="T182" fmla="*/ 2250 w 2250"/>
                <a:gd name="T183" fmla="*/ 228 h 2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50" h="228">
                  <a:moveTo>
                    <a:pt x="2250" y="74"/>
                  </a:moveTo>
                  <a:lnTo>
                    <a:pt x="2238" y="87"/>
                  </a:lnTo>
                  <a:lnTo>
                    <a:pt x="2222" y="100"/>
                  </a:lnTo>
                  <a:lnTo>
                    <a:pt x="2202" y="113"/>
                  </a:lnTo>
                  <a:lnTo>
                    <a:pt x="2179" y="123"/>
                  </a:lnTo>
                  <a:lnTo>
                    <a:pt x="2154" y="134"/>
                  </a:lnTo>
                  <a:lnTo>
                    <a:pt x="2128" y="143"/>
                  </a:lnTo>
                  <a:lnTo>
                    <a:pt x="2101" y="150"/>
                  </a:lnTo>
                  <a:lnTo>
                    <a:pt x="2077" y="157"/>
                  </a:lnTo>
                  <a:lnTo>
                    <a:pt x="2048" y="163"/>
                  </a:lnTo>
                  <a:lnTo>
                    <a:pt x="2019" y="170"/>
                  </a:lnTo>
                  <a:lnTo>
                    <a:pt x="1986" y="174"/>
                  </a:lnTo>
                  <a:lnTo>
                    <a:pt x="1953" y="180"/>
                  </a:lnTo>
                  <a:lnTo>
                    <a:pt x="1918" y="185"/>
                  </a:lnTo>
                  <a:lnTo>
                    <a:pt x="1882" y="189"/>
                  </a:lnTo>
                  <a:lnTo>
                    <a:pt x="1843" y="194"/>
                  </a:lnTo>
                  <a:lnTo>
                    <a:pt x="1804" y="197"/>
                  </a:lnTo>
                  <a:lnTo>
                    <a:pt x="1763" y="202"/>
                  </a:lnTo>
                  <a:lnTo>
                    <a:pt x="1720" y="206"/>
                  </a:lnTo>
                  <a:lnTo>
                    <a:pt x="1677" y="209"/>
                  </a:lnTo>
                  <a:lnTo>
                    <a:pt x="1632" y="211"/>
                  </a:lnTo>
                  <a:lnTo>
                    <a:pt x="1586" y="215"/>
                  </a:lnTo>
                  <a:lnTo>
                    <a:pt x="1538" y="217"/>
                  </a:lnTo>
                  <a:lnTo>
                    <a:pt x="1488" y="220"/>
                  </a:lnTo>
                  <a:lnTo>
                    <a:pt x="1438" y="222"/>
                  </a:lnTo>
                  <a:lnTo>
                    <a:pt x="1419" y="223"/>
                  </a:lnTo>
                  <a:lnTo>
                    <a:pt x="1401" y="223"/>
                  </a:lnTo>
                  <a:lnTo>
                    <a:pt x="1382" y="224"/>
                  </a:lnTo>
                  <a:lnTo>
                    <a:pt x="1364" y="224"/>
                  </a:lnTo>
                  <a:lnTo>
                    <a:pt x="1344" y="224"/>
                  </a:lnTo>
                  <a:lnTo>
                    <a:pt x="1325" y="225"/>
                  </a:lnTo>
                  <a:lnTo>
                    <a:pt x="1306" y="225"/>
                  </a:lnTo>
                  <a:lnTo>
                    <a:pt x="1287" y="226"/>
                  </a:lnTo>
                  <a:lnTo>
                    <a:pt x="1267" y="226"/>
                  </a:lnTo>
                  <a:lnTo>
                    <a:pt x="1247" y="226"/>
                  </a:lnTo>
                  <a:lnTo>
                    <a:pt x="1229" y="226"/>
                  </a:lnTo>
                  <a:lnTo>
                    <a:pt x="1209" y="228"/>
                  </a:lnTo>
                  <a:lnTo>
                    <a:pt x="1189" y="228"/>
                  </a:lnTo>
                  <a:lnTo>
                    <a:pt x="1170" y="228"/>
                  </a:lnTo>
                  <a:lnTo>
                    <a:pt x="1150" y="228"/>
                  </a:lnTo>
                  <a:lnTo>
                    <a:pt x="1130" y="228"/>
                  </a:lnTo>
                  <a:lnTo>
                    <a:pt x="1101" y="228"/>
                  </a:lnTo>
                  <a:lnTo>
                    <a:pt x="1073" y="228"/>
                  </a:lnTo>
                  <a:lnTo>
                    <a:pt x="1045" y="228"/>
                  </a:lnTo>
                  <a:lnTo>
                    <a:pt x="1016" y="226"/>
                  </a:lnTo>
                  <a:lnTo>
                    <a:pt x="988" y="226"/>
                  </a:lnTo>
                  <a:lnTo>
                    <a:pt x="962" y="225"/>
                  </a:lnTo>
                  <a:lnTo>
                    <a:pt x="934" y="225"/>
                  </a:lnTo>
                  <a:lnTo>
                    <a:pt x="907" y="224"/>
                  </a:lnTo>
                  <a:lnTo>
                    <a:pt x="879" y="223"/>
                  </a:lnTo>
                  <a:lnTo>
                    <a:pt x="852" y="223"/>
                  </a:lnTo>
                  <a:lnTo>
                    <a:pt x="827" y="222"/>
                  </a:lnTo>
                  <a:lnTo>
                    <a:pt x="800" y="221"/>
                  </a:lnTo>
                  <a:lnTo>
                    <a:pt x="775" y="220"/>
                  </a:lnTo>
                  <a:lnTo>
                    <a:pt x="749" y="217"/>
                  </a:lnTo>
                  <a:lnTo>
                    <a:pt x="723" y="216"/>
                  </a:lnTo>
                  <a:lnTo>
                    <a:pt x="698" y="215"/>
                  </a:lnTo>
                  <a:lnTo>
                    <a:pt x="664" y="213"/>
                  </a:lnTo>
                  <a:lnTo>
                    <a:pt x="630" y="211"/>
                  </a:lnTo>
                  <a:lnTo>
                    <a:pt x="598" y="209"/>
                  </a:lnTo>
                  <a:lnTo>
                    <a:pt x="567" y="207"/>
                  </a:lnTo>
                  <a:lnTo>
                    <a:pt x="535" y="204"/>
                  </a:lnTo>
                  <a:lnTo>
                    <a:pt x="505" y="201"/>
                  </a:lnTo>
                  <a:lnTo>
                    <a:pt x="475" y="199"/>
                  </a:lnTo>
                  <a:lnTo>
                    <a:pt x="446" y="195"/>
                  </a:lnTo>
                  <a:lnTo>
                    <a:pt x="417" y="193"/>
                  </a:lnTo>
                  <a:lnTo>
                    <a:pt x="389" y="189"/>
                  </a:lnTo>
                  <a:lnTo>
                    <a:pt x="362" y="186"/>
                  </a:lnTo>
                  <a:lnTo>
                    <a:pt x="337" y="182"/>
                  </a:lnTo>
                  <a:lnTo>
                    <a:pt x="311" y="179"/>
                  </a:lnTo>
                  <a:lnTo>
                    <a:pt x="287" y="175"/>
                  </a:lnTo>
                  <a:lnTo>
                    <a:pt x="263" y="171"/>
                  </a:lnTo>
                  <a:lnTo>
                    <a:pt x="240" y="167"/>
                  </a:lnTo>
                  <a:lnTo>
                    <a:pt x="227" y="165"/>
                  </a:lnTo>
                  <a:lnTo>
                    <a:pt x="213" y="163"/>
                  </a:lnTo>
                  <a:lnTo>
                    <a:pt x="201" y="160"/>
                  </a:lnTo>
                  <a:lnTo>
                    <a:pt x="189" y="158"/>
                  </a:lnTo>
                  <a:lnTo>
                    <a:pt x="176" y="156"/>
                  </a:lnTo>
                  <a:lnTo>
                    <a:pt x="165" y="152"/>
                  </a:lnTo>
                  <a:lnTo>
                    <a:pt x="154" y="150"/>
                  </a:lnTo>
                  <a:lnTo>
                    <a:pt x="142" y="147"/>
                  </a:lnTo>
                  <a:lnTo>
                    <a:pt x="110" y="138"/>
                  </a:lnTo>
                  <a:lnTo>
                    <a:pt x="82" y="128"/>
                  </a:lnTo>
                  <a:lnTo>
                    <a:pt x="58" y="117"/>
                  </a:lnTo>
                  <a:lnTo>
                    <a:pt x="38" y="107"/>
                  </a:lnTo>
                  <a:lnTo>
                    <a:pt x="23" y="97"/>
                  </a:lnTo>
                  <a:lnTo>
                    <a:pt x="11" y="87"/>
                  </a:lnTo>
                  <a:lnTo>
                    <a:pt x="3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35"/>
                  </a:lnTo>
                  <a:lnTo>
                    <a:pt x="0" y="11"/>
                  </a:lnTo>
                  <a:lnTo>
                    <a:pt x="1" y="1"/>
                  </a:lnTo>
                  <a:lnTo>
                    <a:pt x="8" y="8"/>
                  </a:lnTo>
                  <a:lnTo>
                    <a:pt x="18" y="16"/>
                  </a:lnTo>
                  <a:lnTo>
                    <a:pt x="31" y="23"/>
                  </a:lnTo>
                  <a:lnTo>
                    <a:pt x="47" y="31"/>
                  </a:lnTo>
                  <a:lnTo>
                    <a:pt x="65" y="38"/>
                  </a:lnTo>
                  <a:lnTo>
                    <a:pt x="86" y="45"/>
                  </a:lnTo>
                  <a:lnTo>
                    <a:pt x="109" y="52"/>
                  </a:lnTo>
                  <a:lnTo>
                    <a:pt x="133" y="59"/>
                  </a:lnTo>
                  <a:lnTo>
                    <a:pt x="145" y="61"/>
                  </a:lnTo>
                  <a:lnTo>
                    <a:pt x="155" y="64"/>
                  </a:lnTo>
                  <a:lnTo>
                    <a:pt x="167" y="67"/>
                  </a:lnTo>
                  <a:lnTo>
                    <a:pt x="180" y="70"/>
                  </a:lnTo>
                  <a:lnTo>
                    <a:pt x="191" y="72"/>
                  </a:lnTo>
                  <a:lnTo>
                    <a:pt x="204" y="74"/>
                  </a:lnTo>
                  <a:lnTo>
                    <a:pt x="218" y="78"/>
                  </a:lnTo>
                  <a:lnTo>
                    <a:pt x="231" y="80"/>
                  </a:lnTo>
                  <a:lnTo>
                    <a:pt x="254" y="84"/>
                  </a:lnTo>
                  <a:lnTo>
                    <a:pt x="277" y="88"/>
                  </a:lnTo>
                  <a:lnTo>
                    <a:pt x="302" y="92"/>
                  </a:lnTo>
                  <a:lnTo>
                    <a:pt x="327" y="95"/>
                  </a:lnTo>
                  <a:lnTo>
                    <a:pt x="354" y="99"/>
                  </a:lnTo>
                  <a:lnTo>
                    <a:pt x="382" y="102"/>
                  </a:lnTo>
                  <a:lnTo>
                    <a:pt x="410" y="104"/>
                  </a:lnTo>
                  <a:lnTo>
                    <a:pt x="438" y="108"/>
                  </a:lnTo>
                  <a:lnTo>
                    <a:pt x="468" y="110"/>
                  </a:lnTo>
                  <a:lnTo>
                    <a:pt x="498" y="114"/>
                  </a:lnTo>
                  <a:lnTo>
                    <a:pt x="528" y="116"/>
                  </a:lnTo>
                  <a:lnTo>
                    <a:pt x="561" y="118"/>
                  </a:lnTo>
                  <a:lnTo>
                    <a:pt x="592" y="121"/>
                  </a:lnTo>
                  <a:lnTo>
                    <a:pt x="626" y="123"/>
                  </a:lnTo>
                  <a:lnTo>
                    <a:pt x="660" y="125"/>
                  </a:lnTo>
                  <a:lnTo>
                    <a:pt x="693" y="128"/>
                  </a:lnTo>
                  <a:lnTo>
                    <a:pt x="719" y="129"/>
                  </a:lnTo>
                  <a:lnTo>
                    <a:pt x="744" y="130"/>
                  </a:lnTo>
                  <a:lnTo>
                    <a:pt x="770" y="132"/>
                  </a:lnTo>
                  <a:lnTo>
                    <a:pt x="797" y="134"/>
                  </a:lnTo>
                  <a:lnTo>
                    <a:pt x="823" y="135"/>
                  </a:lnTo>
                  <a:lnTo>
                    <a:pt x="850" y="136"/>
                  </a:lnTo>
                  <a:lnTo>
                    <a:pt x="877" y="136"/>
                  </a:lnTo>
                  <a:lnTo>
                    <a:pt x="905" y="137"/>
                  </a:lnTo>
                  <a:lnTo>
                    <a:pt x="931" y="138"/>
                  </a:lnTo>
                  <a:lnTo>
                    <a:pt x="959" y="138"/>
                  </a:lnTo>
                  <a:lnTo>
                    <a:pt x="987" y="139"/>
                  </a:lnTo>
                  <a:lnTo>
                    <a:pt x="1015" y="139"/>
                  </a:lnTo>
                  <a:lnTo>
                    <a:pt x="1044" y="140"/>
                  </a:lnTo>
                  <a:lnTo>
                    <a:pt x="1072" y="140"/>
                  </a:lnTo>
                  <a:lnTo>
                    <a:pt x="1101" y="140"/>
                  </a:lnTo>
                  <a:lnTo>
                    <a:pt x="1130" y="140"/>
                  </a:lnTo>
                  <a:lnTo>
                    <a:pt x="1150" y="140"/>
                  </a:lnTo>
                  <a:lnTo>
                    <a:pt x="1170" y="140"/>
                  </a:lnTo>
                  <a:lnTo>
                    <a:pt x="1190" y="140"/>
                  </a:lnTo>
                  <a:lnTo>
                    <a:pt x="1210" y="140"/>
                  </a:lnTo>
                  <a:lnTo>
                    <a:pt x="1230" y="139"/>
                  </a:lnTo>
                  <a:lnTo>
                    <a:pt x="1250" y="139"/>
                  </a:lnTo>
                  <a:lnTo>
                    <a:pt x="1268" y="139"/>
                  </a:lnTo>
                  <a:lnTo>
                    <a:pt x="1288" y="139"/>
                  </a:lnTo>
                  <a:lnTo>
                    <a:pt x="1308" y="138"/>
                  </a:lnTo>
                  <a:lnTo>
                    <a:pt x="1328" y="138"/>
                  </a:lnTo>
                  <a:lnTo>
                    <a:pt x="1346" y="137"/>
                  </a:lnTo>
                  <a:lnTo>
                    <a:pt x="1366" y="137"/>
                  </a:lnTo>
                  <a:lnTo>
                    <a:pt x="1385" y="137"/>
                  </a:lnTo>
                  <a:lnTo>
                    <a:pt x="1404" y="136"/>
                  </a:lnTo>
                  <a:lnTo>
                    <a:pt x="1423" y="136"/>
                  </a:lnTo>
                  <a:lnTo>
                    <a:pt x="1441" y="135"/>
                  </a:lnTo>
                  <a:lnTo>
                    <a:pt x="1507" y="132"/>
                  </a:lnTo>
                  <a:lnTo>
                    <a:pt x="1569" y="129"/>
                  </a:lnTo>
                  <a:lnTo>
                    <a:pt x="1630" y="124"/>
                  </a:lnTo>
                  <a:lnTo>
                    <a:pt x="1688" y="121"/>
                  </a:lnTo>
                  <a:lnTo>
                    <a:pt x="1745" y="115"/>
                  </a:lnTo>
                  <a:lnTo>
                    <a:pt x="1798" y="110"/>
                  </a:lnTo>
                  <a:lnTo>
                    <a:pt x="1849" y="104"/>
                  </a:lnTo>
                  <a:lnTo>
                    <a:pt x="1898" y="99"/>
                  </a:lnTo>
                  <a:lnTo>
                    <a:pt x="1943" y="92"/>
                  </a:lnTo>
                  <a:lnTo>
                    <a:pt x="1986" y="85"/>
                  </a:lnTo>
                  <a:lnTo>
                    <a:pt x="2026" y="78"/>
                  </a:lnTo>
                  <a:lnTo>
                    <a:pt x="2063" y="70"/>
                  </a:lnTo>
                  <a:lnTo>
                    <a:pt x="2097" y="61"/>
                  </a:lnTo>
                  <a:lnTo>
                    <a:pt x="2127" y="53"/>
                  </a:lnTo>
                  <a:lnTo>
                    <a:pt x="2155" y="44"/>
                  </a:lnTo>
                  <a:lnTo>
                    <a:pt x="2178" y="35"/>
                  </a:lnTo>
                  <a:lnTo>
                    <a:pt x="2187" y="31"/>
                  </a:lnTo>
                  <a:lnTo>
                    <a:pt x="2197" y="27"/>
                  </a:lnTo>
                  <a:lnTo>
                    <a:pt x="2208" y="22"/>
                  </a:lnTo>
                  <a:lnTo>
                    <a:pt x="2219" y="17"/>
                  </a:lnTo>
                  <a:lnTo>
                    <a:pt x="2228" y="13"/>
                  </a:lnTo>
                  <a:lnTo>
                    <a:pt x="2237" y="8"/>
                  </a:lnTo>
                  <a:lnTo>
                    <a:pt x="2245" y="3"/>
                  </a:lnTo>
                  <a:lnTo>
                    <a:pt x="2250" y="0"/>
                  </a:lnTo>
                  <a:lnTo>
                    <a:pt x="2250" y="7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652" y="2905"/>
              <a:ext cx="478" cy="152"/>
            </a:xfrm>
            <a:custGeom>
              <a:avLst/>
              <a:gdLst>
                <a:gd name="T0" fmla="*/ 245 w 478"/>
                <a:gd name="T1" fmla="*/ 0 h 152"/>
                <a:gd name="T2" fmla="*/ 478 w 478"/>
                <a:gd name="T3" fmla="*/ 110 h 152"/>
                <a:gd name="T4" fmla="*/ 119 w 478"/>
                <a:gd name="T5" fmla="*/ 152 h 152"/>
                <a:gd name="T6" fmla="*/ 0 w 478"/>
                <a:gd name="T7" fmla="*/ 16 h 152"/>
                <a:gd name="T8" fmla="*/ 245 w 478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52"/>
                <a:gd name="T17" fmla="*/ 478 w 478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52">
                  <a:moveTo>
                    <a:pt x="245" y="0"/>
                  </a:moveTo>
                  <a:lnTo>
                    <a:pt x="478" y="110"/>
                  </a:lnTo>
                  <a:lnTo>
                    <a:pt x="119" y="152"/>
                  </a:lnTo>
                  <a:lnTo>
                    <a:pt x="0" y="16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3688" y="2918"/>
              <a:ext cx="380" cy="118"/>
            </a:xfrm>
            <a:custGeom>
              <a:avLst/>
              <a:gdLst>
                <a:gd name="T0" fmla="*/ 208 w 380"/>
                <a:gd name="T1" fmla="*/ 0 h 118"/>
                <a:gd name="T2" fmla="*/ 380 w 380"/>
                <a:gd name="T3" fmla="*/ 89 h 118"/>
                <a:gd name="T4" fmla="*/ 98 w 380"/>
                <a:gd name="T5" fmla="*/ 118 h 118"/>
                <a:gd name="T6" fmla="*/ 0 w 380"/>
                <a:gd name="T7" fmla="*/ 15 h 118"/>
                <a:gd name="T8" fmla="*/ 208 w 380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"/>
                <a:gd name="T16" fmla="*/ 0 h 118"/>
                <a:gd name="T17" fmla="*/ 380 w 380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" h="118">
                  <a:moveTo>
                    <a:pt x="208" y="0"/>
                  </a:moveTo>
                  <a:lnTo>
                    <a:pt x="380" y="89"/>
                  </a:lnTo>
                  <a:lnTo>
                    <a:pt x="98" y="118"/>
                  </a:lnTo>
                  <a:lnTo>
                    <a:pt x="0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EA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481" y="2064"/>
              <a:ext cx="82" cy="134"/>
            </a:xfrm>
            <a:custGeom>
              <a:avLst/>
              <a:gdLst>
                <a:gd name="T0" fmla="*/ 15 w 82"/>
                <a:gd name="T1" fmla="*/ 133 h 134"/>
                <a:gd name="T2" fmla="*/ 5 w 82"/>
                <a:gd name="T3" fmla="*/ 122 h 134"/>
                <a:gd name="T4" fmla="*/ 0 w 82"/>
                <a:gd name="T5" fmla="*/ 105 h 134"/>
                <a:gd name="T6" fmla="*/ 3 w 82"/>
                <a:gd name="T7" fmla="*/ 82 h 134"/>
                <a:gd name="T8" fmla="*/ 10 w 82"/>
                <a:gd name="T9" fmla="*/ 55 h 134"/>
                <a:gd name="T10" fmla="*/ 15 w 82"/>
                <a:gd name="T11" fmla="*/ 42 h 134"/>
                <a:gd name="T12" fmla="*/ 22 w 82"/>
                <a:gd name="T13" fmla="*/ 31 h 134"/>
                <a:gd name="T14" fmla="*/ 29 w 82"/>
                <a:gd name="T15" fmla="*/ 20 h 134"/>
                <a:gd name="T16" fmla="*/ 36 w 82"/>
                <a:gd name="T17" fmla="*/ 12 h 134"/>
                <a:gd name="T18" fmla="*/ 44 w 82"/>
                <a:gd name="T19" fmla="*/ 6 h 134"/>
                <a:gd name="T20" fmla="*/ 53 w 82"/>
                <a:gd name="T21" fmla="*/ 2 h 134"/>
                <a:gd name="T22" fmla="*/ 60 w 82"/>
                <a:gd name="T23" fmla="*/ 0 h 134"/>
                <a:gd name="T24" fmla="*/ 67 w 82"/>
                <a:gd name="T25" fmla="*/ 2 h 134"/>
                <a:gd name="T26" fmla="*/ 77 w 82"/>
                <a:gd name="T27" fmla="*/ 12 h 134"/>
                <a:gd name="T28" fmla="*/ 82 w 82"/>
                <a:gd name="T29" fmla="*/ 30 h 134"/>
                <a:gd name="T30" fmla="*/ 79 w 82"/>
                <a:gd name="T31" fmla="*/ 53 h 134"/>
                <a:gd name="T32" fmla="*/ 72 w 82"/>
                <a:gd name="T33" fmla="*/ 79 h 134"/>
                <a:gd name="T34" fmla="*/ 67 w 82"/>
                <a:gd name="T35" fmla="*/ 92 h 134"/>
                <a:gd name="T36" fmla="*/ 60 w 82"/>
                <a:gd name="T37" fmla="*/ 104 h 134"/>
                <a:gd name="T38" fmla="*/ 51 w 82"/>
                <a:gd name="T39" fmla="*/ 114 h 134"/>
                <a:gd name="T40" fmla="*/ 44 w 82"/>
                <a:gd name="T41" fmla="*/ 122 h 134"/>
                <a:gd name="T42" fmla="*/ 36 w 82"/>
                <a:gd name="T43" fmla="*/ 128 h 134"/>
                <a:gd name="T44" fmla="*/ 29 w 82"/>
                <a:gd name="T45" fmla="*/ 133 h 134"/>
                <a:gd name="T46" fmla="*/ 22 w 82"/>
                <a:gd name="T47" fmla="*/ 134 h 134"/>
                <a:gd name="T48" fmla="*/ 15 w 82"/>
                <a:gd name="T49" fmla="*/ 133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134"/>
                <a:gd name="T77" fmla="*/ 82 w 82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134">
                  <a:moveTo>
                    <a:pt x="15" y="133"/>
                  </a:moveTo>
                  <a:lnTo>
                    <a:pt x="5" y="122"/>
                  </a:lnTo>
                  <a:lnTo>
                    <a:pt x="0" y="105"/>
                  </a:lnTo>
                  <a:lnTo>
                    <a:pt x="3" y="82"/>
                  </a:lnTo>
                  <a:lnTo>
                    <a:pt x="10" y="55"/>
                  </a:lnTo>
                  <a:lnTo>
                    <a:pt x="15" y="42"/>
                  </a:lnTo>
                  <a:lnTo>
                    <a:pt x="22" y="31"/>
                  </a:lnTo>
                  <a:lnTo>
                    <a:pt x="29" y="20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3" y="2"/>
                  </a:lnTo>
                  <a:lnTo>
                    <a:pt x="60" y="0"/>
                  </a:lnTo>
                  <a:lnTo>
                    <a:pt x="67" y="2"/>
                  </a:lnTo>
                  <a:lnTo>
                    <a:pt x="77" y="12"/>
                  </a:lnTo>
                  <a:lnTo>
                    <a:pt x="82" y="30"/>
                  </a:lnTo>
                  <a:lnTo>
                    <a:pt x="79" y="53"/>
                  </a:lnTo>
                  <a:lnTo>
                    <a:pt x="72" y="79"/>
                  </a:lnTo>
                  <a:lnTo>
                    <a:pt x="67" y="92"/>
                  </a:lnTo>
                  <a:lnTo>
                    <a:pt x="60" y="104"/>
                  </a:lnTo>
                  <a:lnTo>
                    <a:pt x="51" y="114"/>
                  </a:lnTo>
                  <a:lnTo>
                    <a:pt x="44" y="122"/>
                  </a:lnTo>
                  <a:lnTo>
                    <a:pt x="36" y="128"/>
                  </a:lnTo>
                  <a:lnTo>
                    <a:pt x="29" y="133"/>
                  </a:lnTo>
                  <a:lnTo>
                    <a:pt x="22" y="134"/>
                  </a:lnTo>
                  <a:lnTo>
                    <a:pt x="15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539" y="2363"/>
              <a:ext cx="243" cy="219"/>
            </a:xfrm>
            <a:custGeom>
              <a:avLst/>
              <a:gdLst>
                <a:gd name="T0" fmla="*/ 0 w 243"/>
                <a:gd name="T1" fmla="*/ 212 h 219"/>
                <a:gd name="T2" fmla="*/ 0 w 243"/>
                <a:gd name="T3" fmla="*/ 0 h 219"/>
                <a:gd name="T4" fmla="*/ 243 w 243"/>
                <a:gd name="T5" fmla="*/ 52 h 219"/>
                <a:gd name="T6" fmla="*/ 243 w 243"/>
                <a:gd name="T7" fmla="*/ 219 h 219"/>
                <a:gd name="T8" fmla="*/ 0 w 243"/>
                <a:gd name="T9" fmla="*/ 212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219"/>
                <a:gd name="T17" fmla="*/ 243 w 243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219">
                  <a:moveTo>
                    <a:pt x="0" y="212"/>
                  </a:moveTo>
                  <a:lnTo>
                    <a:pt x="0" y="0"/>
                  </a:lnTo>
                  <a:lnTo>
                    <a:pt x="243" y="52"/>
                  </a:lnTo>
                  <a:lnTo>
                    <a:pt x="243" y="219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3572" y="2400"/>
              <a:ext cx="187" cy="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376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440" y="2034"/>
              <a:ext cx="494" cy="442"/>
            </a:xfrm>
            <a:custGeom>
              <a:avLst/>
              <a:gdLst>
                <a:gd name="T0" fmla="*/ 80 w 494"/>
                <a:gd name="T1" fmla="*/ 118 h 442"/>
                <a:gd name="T2" fmla="*/ 80 w 494"/>
                <a:gd name="T3" fmla="*/ 118 h 442"/>
                <a:gd name="T4" fmla="*/ 89 w 494"/>
                <a:gd name="T5" fmla="*/ 104 h 442"/>
                <a:gd name="T6" fmla="*/ 108 w 494"/>
                <a:gd name="T7" fmla="*/ 78 h 442"/>
                <a:gd name="T8" fmla="*/ 130 w 494"/>
                <a:gd name="T9" fmla="*/ 56 h 442"/>
                <a:gd name="T10" fmla="*/ 154 w 494"/>
                <a:gd name="T11" fmla="*/ 36 h 442"/>
                <a:gd name="T12" fmla="*/ 182 w 494"/>
                <a:gd name="T13" fmla="*/ 21 h 442"/>
                <a:gd name="T14" fmla="*/ 212 w 494"/>
                <a:gd name="T15" fmla="*/ 10 h 442"/>
                <a:gd name="T16" fmla="*/ 244 w 494"/>
                <a:gd name="T17" fmla="*/ 3 h 442"/>
                <a:gd name="T18" fmla="*/ 276 w 494"/>
                <a:gd name="T19" fmla="*/ 0 h 442"/>
                <a:gd name="T20" fmla="*/ 314 w 494"/>
                <a:gd name="T21" fmla="*/ 5 h 442"/>
                <a:gd name="T22" fmla="*/ 357 w 494"/>
                <a:gd name="T23" fmla="*/ 17 h 442"/>
                <a:gd name="T24" fmla="*/ 395 w 494"/>
                <a:gd name="T25" fmla="*/ 37 h 442"/>
                <a:gd name="T26" fmla="*/ 428 w 494"/>
                <a:gd name="T27" fmla="*/ 64 h 442"/>
                <a:gd name="T28" fmla="*/ 455 w 494"/>
                <a:gd name="T29" fmla="*/ 96 h 442"/>
                <a:gd name="T30" fmla="*/ 476 w 494"/>
                <a:gd name="T31" fmla="*/ 133 h 442"/>
                <a:gd name="T32" fmla="*/ 489 w 494"/>
                <a:gd name="T33" fmla="*/ 173 h 442"/>
                <a:gd name="T34" fmla="*/ 494 w 494"/>
                <a:gd name="T35" fmla="*/ 218 h 442"/>
                <a:gd name="T36" fmla="*/ 490 w 494"/>
                <a:gd name="T37" fmla="*/ 262 h 442"/>
                <a:gd name="T38" fmla="*/ 478 w 494"/>
                <a:gd name="T39" fmla="*/ 304 h 442"/>
                <a:gd name="T40" fmla="*/ 458 w 494"/>
                <a:gd name="T41" fmla="*/ 342 h 442"/>
                <a:gd name="T42" fmla="*/ 432 w 494"/>
                <a:gd name="T43" fmla="*/ 374 h 442"/>
                <a:gd name="T44" fmla="*/ 399 w 494"/>
                <a:gd name="T45" fmla="*/ 402 h 442"/>
                <a:gd name="T46" fmla="*/ 363 w 494"/>
                <a:gd name="T47" fmla="*/ 423 h 442"/>
                <a:gd name="T48" fmla="*/ 323 w 494"/>
                <a:gd name="T49" fmla="*/ 436 h 442"/>
                <a:gd name="T50" fmla="*/ 278 w 494"/>
                <a:gd name="T51" fmla="*/ 442 h 442"/>
                <a:gd name="T52" fmla="*/ 240 w 494"/>
                <a:gd name="T53" fmla="*/ 438 h 442"/>
                <a:gd name="T54" fmla="*/ 210 w 494"/>
                <a:gd name="T55" fmla="*/ 431 h 442"/>
                <a:gd name="T56" fmla="*/ 181 w 494"/>
                <a:gd name="T57" fmla="*/ 421 h 442"/>
                <a:gd name="T58" fmla="*/ 154 w 494"/>
                <a:gd name="T59" fmla="*/ 406 h 442"/>
                <a:gd name="T60" fmla="*/ 130 w 494"/>
                <a:gd name="T61" fmla="*/ 387 h 442"/>
                <a:gd name="T62" fmla="*/ 109 w 494"/>
                <a:gd name="T63" fmla="*/ 366 h 442"/>
                <a:gd name="T64" fmla="*/ 90 w 494"/>
                <a:gd name="T65" fmla="*/ 342 h 442"/>
                <a:gd name="T66" fmla="*/ 75 w 494"/>
                <a:gd name="T67" fmla="*/ 316 h 442"/>
                <a:gd name="T68" fmla="*/ 68 w 494"/>
                <a:gd name="T69" fmla="*/ 302 h 442"/>
                <a:gd name="T70" fmla="*/ 65 w 494"/>
                <a:gd name="T71" fmla="*/ 302 h 442"/>
                <a:gd name="T72" fmla="*/ 49 w 494"/>
                <a:gd name="T73" fmla="*/ 299 h 442"/>
                <a:gd name="T74" fmla="*/ 25 w 494"/>
                <a:gd name="T75" fmla="*/ 283 h 442"/>
                <a:gd name="T76" fmla="*/ 8 w 494"/>
                <a:gd name="T77" fmla="*/ 256 h 442"/>
                <a:gd name="T78" fmla="*/ 0 w 494"/>
                <a:gd name="T79" fmla="*/ 222 h 442"/>
                <a:gd name="T80" fmla="*/ 3 w 494"/>
                <a:gd name="T81" fmla="*/ 185 h 442"/>
                <a:gd name="T82" fmla="*/ 16 w 494"/>
                <a:gd name="T83" fmla="*/ 152 h 442"/>
                <a:gd name="T84" fmla="*/ 38 w 494"/>
                <a:gd name="T85" fmla="*/ 129 h 442"/>
                <a:gd name="T86" fmla="*/ 63 w 494"/>
                <a:gd name="T87" fmla="*/ 118 h 4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4"/>
                <a:gd name="T133" fmla="*/ 0 h 442"/>
                <a:gd name="T134" fmla="*/ 494 w 494"/>
                <a:gd name="T135" fmla="*/ 442 h 4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4" h="442">
                  <a:moveTo>
                    <a:pt x="79" y="116"/>
                  </a:moveTo>
                  <a:lnTo>
                    <a:pt x="80" y="118"/>
                  </a:lnTo>
                  <a:lnTo>
                    <a:pt x="81" y="118"/>
                  </a:lnTo>
                  <a:lnTo>
                    <a:pt x="89" y="104"/>
                  </a:lnTo>
                  <a:lnTo>
                    <a:pt x="97" y="91"/>
                  </a:lnTo>
                  <a:lnTo>
                    <a:pt x="108" y="78"/>
                  </a:lnTo>
                  <a:lnTo>
                    <a:pt x="118" y="66"/>
                  </a:lnTo>
                  <a:lnTo>
                    <a:pt x="130" y="56"/>
                  </a:lnTo>
                  <a:lnTo>
                    <a:pt x="141" y="46"/>
                  </a:lnTo>
                  <a:lnTo>
                    <a:pt x="154" y="36"/>
                  </a:lnTo>
                  <a:lnTo>
                    <a:pt x="168" y="28"/>
                  </a:lnTo>
                  <a:lnTo>
                    <a:pt x="182" y="21"/>
                  </a:lnTo>
                  <a:lnTo>
                    <a:pt x="197" y="15"/>
                  </a:lnTo>
                  <a:lnTo>
                    <a:pt x="212" y="10"/>
                  </a:lnTo>
                  <a:lnTo>
                    <a:pt x="227" y="6"/>
                  </a:lnTo>
                  <a:lnTo>
                    <a:pt x="244" y="3"/>
                  </a:lnTo>
                  <a:lnTo>
                    <a:pt x="259" y="1"/>
                  </a:lnTo>
                  <a:lnTo>
                    <a:pt x="276" y="0"/>
                  </a:lnTo>
                  <a:lnTo>
                    <a:pt x="292" y="1"/>
                  </a:lnTo>
                  <a:lnTo>
                    <a:pt x="314" y="5"/>
                  </a:lnTo>
                  <a:lnTo>
                    <a:pt x="336" y="10"/>
                  </a:lnTo>
                  <a:lnTo>
                    <a:pt x="357" y="17"/>
                  </a:lnTo>
                  <a:lnTo>
                    <a:pt x="377" y="26"/>
                  </a:lnTo>
                  <a:lnTo>
                    <a:pt x="395" y="37"/>
                  </a:lnTo>
                  <a:lnTo>
                    <a:pt x="412" y="49"/>
                  </a:lnTo>
                  <a:lnTo>
                    <a:pt x="428" y="64"/>
                  </a:lnTo>
                  <a:lnTo>
                    <a:pt x="442" y="79"/>
                  </a:lnTo>
                  <a:lnTo>
                    <a:pt x="455" y="96"/>
                  </a:lnTo>
                  <a:lnTo>
                    <a:pt x="467" y="114"/>
                  </a:lnTo>
                  <a:lnTo>
                    <a:pt x="476" y="133"/>
                  </a:lnTo>
                  <a:lnTo>
                    <a:pt x="484" y="152"/>
                  </a:lnTo>
                  <a:lnTo>
                    <a:pt x="489" y="173"/>
                  </a:lnTo>
                  <a:lnTo>
                    <a:pt x="492" y="195"/>
                  </a:lnTo>
                  <a:lnTo>
                    <a:pt x="494" y="218"/>
                  </a:lnTo>
                  <a:lnTo>
                    <a:pt x="493" y="240"/>
                  </a:lnTo>
                  <a:lnTo>
                    <a:pt x="490" y="262"/>
                  </a:lnTo>
                  <a:lnTo>
                    <a:pt x="485" y="284"/>
                  </a:lnTo>
                  <a:lnTo>
                    <a:pt x="478" y="304"/>
                  </a:lnTo>
                  <a:lnTo>
                    <a:pt x="469" y="323"/>
                  </a:lnTo>
                  <a:lnTo>
                    <a:pt x="458" y="342"/>
                  </a:lnTo>
                  <a:lnTo>
                    <a:pt x="446" y="359"/>
                  </a:lnTo>
                  <a:lnTo>
                    <a:pt x="432" y="374"/>
                  </a:lnTo>
                  <a:lnTo>
                    <a:pt x="417" y="390"/>
                  </a:lnTo>
                  <a:lnTo>
                    <a:pt x="399" y="402"/>
                  </a:lnTo>
                  <a:lnTo>
                    <a:pt x="382" y="414"/>
                  </a:lnTo>
                  <a:lnTo>
                    <a:pt x="363" y="423"/>
                  </a:lnTo>
                  <a:lnTo>
                    <a:pt x="342" y="430"/>
                  </a:lnTo>
                  <a:lnTo>
                    <a:pt x="323" y="436"/>
                  </a:lnTo>
                  <a:lnTo>
                    <a:pt x="300" y="440"/>
                  </a:lnTo>
                  <a:lnTo>
                    <a:pt x="278" y="442"/>
                  </a:lnTo>
                  <a:lnTo>
                    <a:pt x="256" y="441"/>
                  </a:lnTo>
                  <a:lnTo>
                    <a:pt x="240" y="438"/>
                  </a:lnTo>
                  <a:lnTo>
                    <a:pt x="225" y="436"/>
                  </a:lnTo>
                  <a:lnTo>
                    <a:pt x="210" y="431"/>
                  </a:lnTo>
                  <a:lnTo>
                    <a:pt x="195" y="427"/>
                  </a:lnTo>
                  <a:lnTo>
                    <a:pt x="181" y="421"/>
                  </a:lnTo>
                  <a:lnTo>
                    <a:pt x="167" y="414"/>
                  </a:lnTo>
                  <a:lnTo>
                    <a:pt x="154" y="406"/>
                  </a:lnTo>
                  <a:lnTo>
                    <a:pt x="141" y="397"/>
                  </a:lnTo>
                  <a:lnTo>
                    <a:pt x="130" y="387"/>
                  </a:lnTo>
                  <a:lnTo>
                    <a:pt x="119" y="377"/>
                  </a:lnTo>
                  <a:lnTo>
                    <a:pt x="109" y="366"/>
                  </a:lnTo>
                  <a:lnTo>
                    <a:pt x="99" y="355"/>
                  </a:lnTo>
                  <a:lnTo>
                    <a:pt x="90" y="342"/>
                  </a:lnTo>
                  <a:lnTo>
                    <a:pt x="82" y="329"/>
                  </a:lnTo>
                  <a:lnTo>
                    <a:pt x="75" y="316"/>
                  </a:lnTo>
                  <a:lnTo>
                    <a:pt x="69" y="302"/>
                  </a:lnTo>
                  <a:lnTo>
                    <a:pt x="68" y="302"/>
                  </a:lnTo>
                  <a:lnTo>
                    <a:pt x="67" y="302"/>
                  </a:lnTo>
                  <a:lnTo>
                    <a:pt x="65" y="302"/>
                  </a:lnTo>
                  <a:lnTo>
                    <a:pt x="63" y="302"/>
                  </a:lnTo>
                  <a:lnTo>
                    <a:pt x="49" y="299"/>
                  </a:lnTo>
                  <a:lnTo>
                    <a:pt x="37" y="293"/>
                  </a:lnTo>
                  <a:lnTo>
                    <a:pt x="25" y="283"/>
                  </a:lnTo>
                  <a:lnTo>
                    <a:pt x="15" y="271"/>
                  </a:lnTo>
                  <a:lnTo>
                    <a:pt x="8" y="256"/>
                  </a:lnTo>
                  <a:lnTo>
                    <a:pt x="2" y="240"/>
                  </a:lnTo>
                  <a:lnTo>
                    <a:pt x="0" y="222"/>
                  </a:lnTo>
                  <a:lnTo>
                    <a:pt x="0" y="204"/>
                  </a:lnTo>
                  <a:lnTo>
                    <a:pt x="3" y="185"/>
                  </a:lnTo>
                  <a:lnTo>
                    <a:pt x="9" y="168"/>
                  </a:lnTo>
                  <a:lnTo>
                    <a:pt x="16" y="152"/>
                  </a:lnTo>
                  <a:lnTo>
                    <a:pt x="26" y="140"/>
                  </a:lnTo>
                  <a:lnTo>
                    <a:pt x="38" y="129"/>
                  </a:lnTo>
                  <a:lnTo>
                    <a:pt x="51" y="122"/>
                  </a:lnTo>
                  <a:lnTo>
                    <a:pt x="63" y="118"/>
                  </a:lnTo>
                  <a:lnTo>
                    <a:pt x="79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466" y="2070"/>
              <a:ext cx="434" cy="371"/>
            </a:xfrm>
            <a:custGeom>
              <a:avLst/>
              <a:gdLst>
                <a:gd name="T0" fmla="*/ 53 w 434"/>
                <a:gd name="T1" fmla="*/ 125 h 371"/>
                <a:gd name="T2" fmla="*/ 65 w 434"/>
                <a:gd name="T3" fmla="*/ 132 h 371"/>
                <a:gd name="T4" fmla="*/ 75 w 434"/>
                <a:gd name="T5" fmla="*/ 122 h 371"/>
                <a:gd name="T6" fmla="*/ 89 w 434"/>
                <a:gd name="T7" fmla="*/ 92 h 371"/>
                <a:gd name="T8" fmla="*/ 107 w 434"/>
                <a:gd name="T9" fmla="*/ 67 h 371"/>
                <a:gd name="T10" fmla="*/ 129 w 434"/>
                <a:gd name="T11" fmla="*/ 44 h 371"/>
                <a:gd name="T12" fmla="*/ 156 w 434"/>
                <a:gd name="T13" fmla="*/ 26 h 371"/>
                <a:gd name="T14" fmla="*/ 185 w 434"/>
                <a:gd name="T15" fmla="*/ 12 h 371"/>
                <a:gd name="T16" fmla="*/ 215 w 434"/>
                <a:gd name="T17" fmla="*/ 3 h 371"/>
                <a:gd name="T18" fmla="*/ 248 w 434"/>
                <a:gd name="T19" fmla="*/ 0 h 371"/>
                <a:gd name="T20" fmla="*/ 302 w 434"/>
                <a:gd name="T21" fmla="*/ 7 h 371"/>
                <a:gd name="T22" fmla="*/ 366 w 434"/>
                <a:gd name="T23" fmla="*/ 41 h 371"/>
                <a:gd name="T24" fmla="*/ 412 w 434"/>
                <a:gd name="T25" fmla="*/ 96 h 371"/>
                <a:gd name="T26" fmla="*/ 434 w 434"/>
                <a:gd name="T27" fmla="*/ 164 h 371"/>
                <a:gd name="T28" fmla="*/ 431 w 434"/>
                <a:gd name="T29" fmla="*/ 220 h 371"/>
                <a:gd name="T30" fmla="*/ 421 w 434"/>
                <a:gd name="T31" fmla="*/ 256 h 371"/>
                <a:gd name="T32" fmla="*/ 405 w 434"/>
                <a:gd name="T33" fmla="*/ 287 h 371"/>
                <a:gd name="T34" fmla="*/ 382 w 434"/>
                <a:gd name="T35" fmla="*/ 315 h 371"/>
                <a:gd name="T36" fmla="*/ 355 w 434"/>
                <a:gd name="T37" fmla="*/ 338 h 371"/>
                <a:gd name="T38" fmla="*/ 323 w 434"/>
                <a:gd name="T39" fmla="*/ 356 h 371"/>
                <a:gd name="T40" fmla="*/ 290 w 434"/>
                <a:gd name="T41" fmla="*/ 366 h 371"/>
                <a:gd name="T42" fmla="*/ 252 w 434"/>
                <a:gd name="T43" fmla="*/ 371 h 371"/>
                <a:gd name="T44" fmla="*/ 202 w 434"/>
                <a:gd name="T45" fmla="*/ 365 h 371"/>
                <a:gd name="T46" fmla="*/ 148 w 434"/>
                <a:gd name="T47" fmla="*/ 340 h 371"/>
                <a:gd name="T48" fmla="*/ 104 w 434"/>
                <a:gd name="T49" fmla="*/ 300 h 371"/>
                <a:gd name="T50" fmla="*/ 75 w 434"/>
                <a:gd name="T51" fmla="*/ 248 h 371"/>
                <a:gd name="T52" fmla="*/ 59 w 434"/>
                <a:gd name="T53" fmla="*/ 225 h 371"/>
                <a:gd name="T54" fmla="*/ 44 w 434"/>
                <a:gd name="T55" fmla="*/ 232 h 371"/>
                <a:gd name="T56" fmla="*/ 28 w 434"/>
                <a:gd name="T57" fmla="*/ 229 h 371"/>
                <a:gd name="T58" fmla="*/ 14 w 434"/>
                <a:gd name="T59" fmla="*/ 220 h 371"/>
                <a:gd name="T60" fmla="*/ 4 w 434"/>
                <a:gd name="T61" fmla="*/ 205 h 371"/>
                <a:gd name="T62" fmla="*/ 0 w 434"/>
                <a:gd name="T63" fmla="*/ 185 h 371"/>
                <a:gd name="T64" fmla="*/ 1 w 434"/>
                <a:gd name="T65" fmla="*/ 164 h 371"/>
                <a:gd name="T66" fmla="*/ 10 w 434"/>
                <a:gd name="T67" fmla="*/ 144 h 371"/>
                <a:gd name="T68" fmla="*/ 21 w 434"/>
                <a:gd name="T69" fmla="*/ 132 h 371"/>
                <a:gd name="T70" fmla="*/ 37 w 434"/>
                <a:gd name="T71" fmla="*/ 125 h 3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4"/>
                <a:gd name="T109" fmla="*/ 0 h 371"/>
                <a:gd name="T110" fmla="*/ 434 w 434"/>
                <a:gd name="T111" fmla="*/ 371 h 3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4" h="371">
                  <a:moveTo>
                    <a:pt x="46" y="123"/>
                  </a:moveTo>
                  <a:lnTo>
                    <a:pt x="53" y="125"/>
                  </a:lnTo>
                  <a:lnTo>
                    <a:pt x="59" y="128"/>
                  </a:lnTo>
                  <a:lnTo>
                    <a:pt x="65" y="132"/>
                  </a:lnTo>
                  <a:lnTo>
                    <a:pt x="70" y="137"/>
                  </a:lnTo>
                  <a:lnTo>
                    <a:pt x="75" y="122"/>
                  </a:lnTo>
                  <a:lnTo>
                    <a:pt x="82" y="107"/>
                  </a:lnTo>
                  <a:lnTo>
                    <a:pt x="89" y="92"/>
                  </a:lnTo>
                  <a:lnTo>
                    <a:pt x="98" y="79"/>
                  </a:lnTo>
                  <a:lnTo>
                    <a:pt x="107" y="67"/>
                  </a:lnTo>
                  <a:lnTo>
                    <a:pt x="118" y="55"/>
                  </a:lnTo>
                  <a:lnTo>
                    <a:pt x="129" y="44"/>
                  </a:lnTo>
                  <a:lnTo>
                    <a:pt x="142" y="34"/>
                  </a:lnTo>
                  <a:lnTo>
                    <a:pt x="156" y="26"/>
                  </a:lnTo>
                  <a:lnTo>
                    <a:pt x="170" y="18"/>
                  </a:lnTo>
                  <a:lnTo>
                    <a:pt x="185" y="12"/>
                  </a:lnTo>
                  <a:lnTo>
                    <a:pt x="200" y="7"/>
                  </a:lnTo>
                  <a:lnTo>
                    <a:pt x="215" y="3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5" y="0"/>
                  </a:lnTo>
                  <a:lnTo>
                    <a:pt x="302" y="7"/>
                  </a:lnTo>
                  <a:lnTo>
                    <a:pt x="336" y="21"/>
                  </a:lnTo>
                  <a:lnTo>
                    <a:pt x="366" y="41"/>
                  </a:lnTo>
                  <a:lnTo>
                    <a:pt x="392" y="65"/>
                  </a:lnTo>
                  <a:lnTo>
                    <a:pt x="412" y="96"/>
                  </a:lnTo>
                  <a:lnTo>
                    <a:pt x="425" y="128"/>
                  </a:lnTo>
                  <a:lnTo>
                    <a:pt x="434" y="164"/>
                  </a:lnTo>
                  <a:lnTo>
                    <a:pt x="434" y="201"/>
                  </a:lnTo>
                  <a:lnTo>
                    <a:pt x="431" y="220"/>
                  </a:lnTo>
                  <a:lnTo>
                    <a:pt x="427" y="239"/>
                  </a:lnTo>
                  <a:lnTo>
                    <a:pt x="421" y="256"/>
                  </a:lnTo>
                  <a:lnTo>
                    <a:pt x="414" y="272"/>
                  </a:lnTo>
                  <a:lnTo>
                    <a:pt x="405" y="287"/>
                  </a:lnTo>
                  <a:lnTo>
                    <a:pt x="394" y="302"/>
                  </a:lnTo>
                  <a:lnTo>
                    <a:pt x="382" y="315"/>
                  </a:lnTo>
                  <a:lnTo>
                    <a:pt x="369" y="327"/>
                  </a:lnTo>
                  <a:lnTo>
                    <a:pt x="355" y="338"/>
                  </a:lnTo>
                  <a:lnTo>
                    <a:pt x="340" y="348"/>
                  </a:lnTo>
                  <a:lnTo>
                    <a:pt x="323" y="356"/>
                  </a:lnTo>
                  <a:lnTo>
                    <a:pt x="307" y="362"/>
                  </a:lnTo>
                  <a:lnTo>
                    <a:pt x="290" y="366"/>
                  </a:lnTo>
                  <a:lnTo>
                    <a:pt x="271" y="370"/>
                  </a:lnTo>
                  <a:lnTo>
                    <a:pt x="252" y="371"/>
                  </a:lnTo>
                  <a:lnTo>
                    <a:pt x="234" y="370"/>
                  </a:lnTo>
                  <a:lnTo>
                    <a:pt x="202" y="365"/>
                  </a:lnTo>
                  <a:lnTo>
                    <a:pt x="175" y="355"/>
                  </a:lnTo>
                  <a:lnTo>
                    <a:pt x="148" y="340"/>
                  </a:lnTo>
                  <a:lnTo>
                    <a:pt x="125" y="322"/>
                  </a:lnTo>
                  <a:lnTo>
                    <a:pt x="104" y="300"/>
                  </a:lnTo>
                  <a:lnTo>
                    <a:pt x="87" y="276"/>
                  </a:lnTo>
                  <a:lnTo>
                    <a:pt x="75" y="248"/>
                  </a:lnTo>
                  <a:lnTo>
                    <a:pt x="66" y="219"/>
                  </a:lnTo>
                  <a:lnTo>
                    <a:pt x="59" y="225"/>
                  </a:lnTo>
                  <a:lnTo>
                    <a:pt x="53" y="228"/>
                  </a:lnTo>
                  <a:lnTo>
                    <a:pt x="44" y="232"/>
                  </a:lnTo>
                  <a:lnTo>
                    <a:pt x="36" y="232"/>
                  </a:lnTo>
                  <a:lnTo>
                    <a:pt x="28" y="229"/>
                  </a:lnTo>
                  <a:lnTo>
                    <a:pt x="21" y="226"/>
                  </a:lnTo>
                  <a:lnTo>
                    <a:pt x="14" y="220"/>
                  </a:lnTo>
                  <a:lnTo>
                    <a:pt x="8" y="213"/>
                  </a:lnTo>
                  <a:lnTo>
                    <a:pt x="4" y="205"/>
                  </a:lnTo>
                  <a:lnTo>
                    <a:pt x="1" y="196"/>
                  </a:lnTo>
                  <a:lnTo>
                    <a:pt x="0" y="185"/>
                  </a:lnTo>
                  <a:lnTo>
                    <a:pt x="0" y="175"/>
                  </a:lnTo>
                  <a:lnTo>
                    <a:pt x="1" y="164"/>
                  </a:lnTo>
                  <a:lnTo>
                    <a:pt x="5" y="154"/>
                  </a:lnTo>
                  <a:lnTo>
                    <a:pt x="10" y="144"/>
                  </a:lnTo>
                  <a:lnTo>
                    <a:pt x="15" y="137"/>
                  </a:lnTo>
                  <a:lnTo>
                    <a:pt x="21" y="132"/>
                  </a:lnTo>
                  <a:lnTo>
                    <a:pt x="29" y="127"/>
                  </a:lnTo>
                  <a:lnTo>
                    <a:pt x="37" y="125"/>
                  </a:lnTo>
                  <a:lnTo>
                    <a:pt x="46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617" y="2321"/>
              <a:ext cx="177" cy="70"/>
            </a:xfrm>
            <a:custGeom>
              <a:avLst/>
              <a:gdLst>
                <a:gd name="T0" fmla="*/ 177 w 177"/>
                <a:gd name="T1" fmla="*/ 15 h 70"/>
                <a:gd name="T2" fmla="*/ 175 w 177"/>
                <a:gd name="T3" fmla="*/ 21 h 70"/>
                <a:gd name="T4" fmla="*/ 172 w 177"/>
                <a:gd name="T5" fmla="*/ 27 h 70"/>
                <a:gd name="T6" fmla="*/ 170 w 177"/>
                <a:gd name="T7" fmla="*/ 33 h 70"/>
                <a:gd name="T8" fmla="*/ 166 w 177"/>
                <a:gd name="T9" fmla="*/ 39 h 70"/>
                <a:gd name="T10" fmla="*/ 162 w 177"/>
                <a:gd name="T11" fmla="*/ 44 h 70"/>
                <a:gd name="T12" fmla="*/ 156 w 177"/>
                <a:gd name="T13" fmla="*/ 51 h 70"/>
                <a:gd name="T14" fmla="*/ 149 w 177"/>
                <a:gd name="T15" fmla="*/ 56 h 70"/>
                <a:gd name="T16" fmla="*/ 141 w 177"/>
                <a:gd name="T17" fmla="*/ 62 h 70"/>
                <a:gd name="T18" fmla="*/ 129 w 177"/>
                <a:gd name="T19" fmla="*/ 67 h 70"/>
                <a:gd name="T20" fmla="*/ 118 w 177"/>
                <a:gd name="T21" fmla="*/ 70 h 70"/>
                <a:gd name="T22" fmla="*/ 106 w 177"/>
                <a:gd name="T23" fmla="*/ 70 h 70"/>
                <a:gd name="T24" fmla="*/ 96 w 177"/>
                <a:gd name="T25" fmla="*/ 70 h 70"/>
                <a:gd name="T26" fmla="*/ 85 w 177"/>
                <a:gd name="T27" fmla="*/ 69 h 70"/>
                <a:gd name="T28" fmla="*/ 78 w 177"/>
                <a:gd name="T29" fmla="*/ 68 h 70"/>
                <a:gd name="T30" fmla="*/ 73 w 177"/>
                <a:gd name="T31" fmla="*/ 67 h 70"/>
                <a:gd name="T32" fmla="*/ 71 w 177"/>
                <a:gd name="T33" fmla="*/ 67 h 70"/>
                <a:gd name="T34" fmla="*/ 0 w 177"/>
                <a:gd name="T35" fmla="*/ 0 h 70"/>
                <a:gd name="T36" fmla="*/ 177 w 177"/>
                <a:gd name="T37" fmla="*/ 15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7"/>
                <a:gd name="T58" fmla="*/ 0 h 70"/>
                <a:gd name="T59" fmla="*/ 177 w 177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7" h="70">
                  <a:moveTo>
                    <a:pt x="177" y="15"/>
                  </a:moveTo>
                  <a:lnTo>
                    <a:pt x="175" y="21"/>
                  </a:lnTo>
                  <a:lnTo>
                    <a:pt x="172" y="27"/>
                  </a:lnTo>
                  <a:lnTo>
                    <a:pt x="170" y="33"/>
                  </a:lnTo>
                  <a:lnTo>
                    <a:pt x="166" y="39"/>
                  </a:lnTo>
                  <a:lnTo>
                    <a:pt x="162" y="44"/>
                  </a:lnTo>
                  <a:lnTo>
                    <a:pt x="156" y="51"/>
                  </a:lnTo>
                  <a:lnTo>
                    <a:pt x="149" y="56"/>
                  </a:lnTo>
                  <a:lnTo>
                    <a:pt x="141" y="62"/>
                  </a:lnTo>
                  <a:lnTo>
                    <a:pt x="129" y="67"/>
                  </a:lnTo>
                  <a:lnTo>
                    <a:pt x="118" y="70"/>
                  </a:lnTo>
                  <a:lnTo>
                    <a:pt x="106" y="70"/>
                  </a:lnTo>
                  <a:lnTo>
                    <a:pt x="96" y="70"/>
                  </a:lnTo>
                  <a:lnTo>
                    <a:pt x="85" y="69"/>
                  </a:lnTo>
                  <a:lnTo>
                    <a:pt x="78" y="68"/>
                  </a:lnTo>
                  <a:lnTo>
                    <a:pt x="73" y="67"/>
                  </a:lnTo>
                  <a:lnTo>
                    <a:pt x="71" y="67"/>
                  </a:lnTo>
                  <a:lnTo>
                    <a:pt x="0" y="0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665" y="2340"/>
              <a:ext cx="104" cy="25"/>
            </a:xfrm>
            <a:custGeom>
              <a:avLst/>
              <a:gdLst>
                <a:gd name="T0" fmla="*/ 104 w 104"/>
                <a:gd name="T1" fmla="*/ 8 h 25"/>
                <a:gd name="T2" fmla="*/ 94 w 104"/>
                <a:gd name="T3" fmla="*/ 25 h 25"/>
                <a:gd name="T4" fmla="*/ 24 w 104"/>
                <a:gd name="T5" fmla="*/ 20 h 25"/>
                <a:gd name="T6" fmla="*/ 0 w 104"/>
                <a:gd name="T7" fmla="*/ 0 h 25"/>
                <a:gd name="T8" fmla="*/ 104 w 104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25"/>
                <a:gd name="T17" fmla="*/ 104 w 10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25">
                  <a:moveTo>
                    <a:pt x="104" y="8"/>
                  </a:moveTo>
                  <a:lnTo>
                    <a:pt x="94" y="25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0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3519" y="1977"/>
              <a:ext cx="398" cy="129"/>
            </a:xfrm>
            <a:custGeom>
              <a:avLst/>
              <a:gdLst>
                <a:gd name="T0" fmla="*/ 47 w 398"/>
                <a:gd name="T1" fmla="*/ 32 h 129"/>
                <a:gd name="T2" fmla="*/ 58 w 398"/>
                <a:gd name="T3" fmla="*/ 29 h 129"/>
                <a:gd name="T4" fmla="*/ 68 w 398"/>
                <a:gd name="T5" fmla="*/ 27 h 129"/>
                <a:gd name="T6" fmla="*/ 79 w 398"/>
                <a:gd name="T7" fmla="*/ 27 h 129"/>
                <a:gd name="T8" fmla="*/ 88 w 398"/>
                <a:gd name="T9" fmla="*/ 22 h 129"/>
                <a:gd name="T10" fmla="*/ 101 w 398"/>
                <a:gd name="T11" fmla="*/ 14 h 129"/>
                <a:gd name="T12" fmla="*/ 117 w 398"/>
                <a:gd name="T13" fmla="*/ 8 h 129"/>
                <a:gd name="T14" fmla="*/ 135 w 398"/>
                <a:gd name="T15" fmla="*/ 7 h 129"/>
                <a:gd name="T16" fmla="*/ 149 w 398"/>
                <a:gd name="T17" fmla="*/ 7 h 129"/>
                <a:gd name="T18" fmla="*/ 158 w 398"/>
                <a:gd name="T19" fmla="*/ 10 h 129"/>
                <a:gd name="T20" fmla="*/ 167 w 398"/>
                <a:gd name="T21" fmla="*/ 8 h 129"/>
                <a:gd name="T22" fmla="*/ 180 w 398"/>
                <a:gd name="T23" fmla="*/ 4 h 129"/>
                <a:gd name="T24" fmla="*/ 195 w 398"/>
                <a:gd name="T25" fmla="*/ 0 h 129"/>
                <a:gd name="T26" fmla="*/ 210 w 398"/>
                <a:gd name="T27" fmla="*/ 0 h 129"/>
                <a:gd name="T28" fmla="*/ 230 w 398"/>
                <a:gd name="T29" fmla="*/ 1 h 129"/>
                <a:gd name="T30" fmla="*/ 250 w 398"/>
                <a:gd name="T31" fmla="*/ 7 h 129"/>
                <a:gd name="T32" fmla="*/ 268 w 398"/>
                <a:gd name="T33" fmla="*/ 17 h 129"/>
                <a:gd name="T34" fmla="*/ 282 w 398"/>
                <a:gd name="T35" fmla="*/ 28 h 129"/>
                <a:gd name="T36" fmla="*/ 295 w 398"/>
                <a:gd name="T37" fmla="*/ 33 h 129"/>
                <a:gd name="T38" fmla="*/ 311 w 398"/>
                <a:gd name="T39" fmla="*/ 33 h 129"/>
                <a:gd name="T40" fmla="*/ 335 w 398"/>
                <a:gd name="T41" fmla="*/ 35 h 129"/>
                <a:gd name="T42" fmla="*/ 364 w 398"/>
                <a:gd name="T43" fmla="*/ 46 h 129"/>
                <a:gd name="T44" fmla="*/ 386 w 398"/>
                <a:gd name="T45" fmla="*/ 61 h 129"/>
                <a:gd name="T46" fmla="*/ 397 w 398"/>
                <a:gd name="T47" fmla="*/ 78 h 129"/>
                <a:gd name="T48" fmla="*/ 396 w 398"/>
                <a:gd name="T49" fmla="*/ 97 h 129"/>
                <a:gd name="T50" fmla="*/ 382 w 398"/>
                <a:gd name="T51" fmla="*/ 113 h 129"/>
                <a:gd name="T52" fmla="*/ 357 w 398"/>
                <a:gd name="T53" fmla="*/ 125 h 129"/>
                <a:gd name="T54" fmla="*/ 327 w 398"/>
                <a:gd name="T55" fmla="*/ 129 h 129"/>
                <a:gd name="T56" fmla="*/ 303 w 398"/>
                <a:gd name="T57" fmla="*/ 127 h 129"/>
                <a:gd name="T58" fmla="*/ 288 w 398"/>
                <a:gd name="T59" fmla="*/ 125 h 129"/>
                <a:gd name="T60" fmla="*/ 273 w 398"/>
                <a:gd name="T61" fmla="*/ 120 h 129"/>
                <a:gd name="T62" fmla="*/ 261 w 398"/>
                <a:gd name="T63" fmla="*/ 114 h 129"/>
                <a:gd name="T64" fmla="*/ 250 w 398"/>
                <a:gd name="T65" fmla="*/ 112 h 129"/>
                <a:gd name="T66" fmla="*/ 240 w 398"/>
                <a:gd name="T67" fmla="*/ 115 h 129"/>
                <a:gd name="T68" fmla="*/ 227 w 398"/>
                <a:gd name="T69" fmla="*/ 117 h 129"/>
                <a:gd name="T70" fmla="*/ 213 w 398"/>
                <a:gd name="T71" fmla="*/ 117 h 129"/>
                <a:gd name="T72" fmla="*/ 197 w 398"/>
                <a:gd name="T73" fmla="*/ 114 h 129"/>
                <a:gd name="T74" fmla="*/ 181 w 398"/>
                <a:gd name="T75" fmla="*/ 112 h 129"/>
                <a:gd name="T76" fmla="*/ 168 w 398"/>
                <a:gd name="T77" fmla="*/ 107 h 129"/>
                <a:gd name="T78" fmla="*/ 156 w 398"/>
                <a:gd name="T79" fmla="*/ 101 h 129"/>
                <a:gd name="T80" fmla="*/ 148 w 398"/>
                <a:gd name="T81" fmla="*/ 99 h 129"/>
                <a:gd name="T82" fmla="*/ 141 w 398"/>
                <a:gd name="T83" fmla="*/ 99 h 129"/>
                <a:gd name="T84" fmla="*/ 128 w 398"/>
                <a:gd name="T85" fmla="*/ 97 h 129"/>
                <a:gd name="T86" fmla="*/ 112 w 398"/>
                <a:gd name="T87" fmla="*/ 93 h 129"/>
                <a:gd name="T88" fmla="*/ 99 w 398"/>
                <a:gd name="T89" fmla="*/ 96 h 129"/>
                <a:gd name="T90" fmla="*/ 84 w 398"/>
                <a:gd name="T91" fmla="*/ 106 h 129"/>
                <a:gd name="T92" fmla="*/ 63 w 398"/>
                <a:gd name="T93" fmla="*/ 115 h 129"/>
                <a:gd name="T94" fmla="*/ 40 w 398"/>
                <a:gd name="T95" fmla="*/ 118 h 129"/>
                <a:gd name="T96" fmla="*/ 20 w 398"/>
                <a:gd name="T97" fmla="*/ 114 h 129"/>
                <a:gd name="T98" fmla="*/ 6 w 398"/>
                <a:gd name="T99" fmla="*/ 104 h 129"/>
                <a:gd name="T100" fmla="*/ 0 w 398"/>
                <a:gd name="T101" fmla="*/ 89 h 129"/>
                <a:gd name="T102" fmla="*/ 2 w 398"/>
                <a:gd name="T103" fmla="*/ 71 h 129"/>
                <a:gd name="T104" fmla="*/ 13 w 398"/>
                <a:gd name="T105" fmla="*/ 55 h 129"/>
                <a:gd name="T106" fmla="*/ 31 w 398"/>
                <a:gd name="T107" fmla="*/ 40 h 1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8"/>
                <a:gd name="T163" fmla="*/ 0 h 129"/>
                <a:gd name="T164" fmla="*/ 398 w 398"/>
                <a:gd name="T165" fmla="*/ 129 h 1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8" h="129">
                  <a:moveTo>
                    <a:pt x="43" y="34"/>
                  </a:moveTo>
                  <a:lnTo>
                    <a:pt x="47" y="32"/>
                  </a:lnTo>
                  <a:lnTo>
                    <a:pt x="53" y="31"/>
                  </a:lnTo>
                  <a:lnTo>
                    <a:pt x="58" y="29"/>
                  </a:lnTo>
                  <a:lnTo>
                    <a:pt x="63" y="28"/>
                  </a:lnTo>
                  <a:lnTo>
                    <a:pt x="68" y="27"/>
                  </a:lnTo>
                  <a:lnTo>
                    <a:pt x="74" y="27"/>
                  </a:lnTo>
                  <a:lnTo>
                    <a:pt x="79" y="27"/>
                  </a:lnTo>
                  <a:lnTo>
                    <a:pt x="83" y="27"/>
                  </a:lnTo>
                  <a:lnTo>
                    <a:pt x="88" y="22"/>
                  </a:lnTo>
                  <a:lnTo>
                    <a:pt x="94" y="18"/>
                  </a:lnTo>
                  <a:lnTo>
                    <a:pt x="101" y="14"/>
                  </a:lnTo>
                  <a:lnTo>
                    <a:pt x="109" y="11"/>
                  </a:lnTo>
                  <a:lnTo>
                    <a:pt x="117" y="8"/>
                  </a:lnTo>
                  <a:lnTo>
                    <a:pt x="125" y="7"/>
                  </a:lnTo>
                  <a:lnTo>
                    <a:pt x="135" y="7"/>
                  </a:lnTo>
                  <a:lnTo>
                    <a:pt x="145" y="7"/>
                  </a:lnTo>
                  <a:lnTo>
                    <a:pt x="149" y="7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1" y="11"/>
                  </a:lnTo>
                  <a:lnTo>
                    <a:pt x="167" y="8"/>
                  </a:lnTo>
                  <a:lnTo>
                    <a:pt x="174" y="5"/>
                  </a:lnTo>
                  <a:lnTo>
                    <a:pt x="180" y="4"/>
                  </a:lnTo>
                  <a:lnTo>
                    <a:pt x="188" y="1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8" y="0"/>
                  </a:lnTo>
                  <a:lnTo>
                    <a:pt x="230" y="1"/>
                  </a:lnTo>
                  <a:lnTo>
                    <a:pt x="240" y="4"/>
                  </a:lnTo>
                  <a:lnTo>
                    <a:pt x="250" y="7"/>
                  </a:lnTo>
                  <a:lnTo>
                    <a:pt x="260" y="12"/>
                  </a:lnTo>
                  <a:lnTo>
                    <a:pt x="268" y="17"/>
                  </a:lnTo>
                  <a:lnTo>
                    <a:pt x="275" y="21"/>
                  </a:lnTo>
                  <a:lnTo>
                    <a:pt x="282" y="28"/>
                  </a:lnTo>
                  <a:lnTo>
                    <a:pt x="287" y="34"/>
                  </a:lnTo>
                  <a:lnTo>
                    <a:pt x="295" y="33"/>
                  </a:lnTo>
                  <a:lnTo>
                    <a:pt x="303" y="33"/>
                  </a:lnTo>
                  <a:lnTo>
                    <a:pt x="311" y="33"/>
                  </a:lnTo>
                  <a:lnTo>
                    <a:pt x="319" y="33"/>
                  </a:lnTo>
                  <a:lnTo>
                    <a:pt x="335" y="35"/>
                  </a:lnTo>
                  <a:lnTo>
                    <a:pt x="350" y="40"/>
                  </a:lnTo>
                  <a:lnTo>
                    <a:pt x="364" y="46"/>
                  </a:lnTo>
                  <a:lnTo>
                    <a:pt x="376" y="53"/>
                  </a:lnTo>
                  <a:lnTo>
                    <a:pt x="386" y="61"/>
                  </a:lnTo>
                  <a:lnTo>
                    <a:pt x="393" y="69"/>
                  </a:lnTo>
                  <a:lnTo>
                    <a:pt x="397" y="78"/>
                  </a:lnTo>
                  <a:lnTo>
                    <a:pt x="398" y="87"/>
                  </a:lnTo>
                  <a:lnTo>
                    <a:pt x="396" y="97"/>
                  </a:lnTo>
                  <a:lnTo>
                    <a:pt x="390" y="106"/>
                  </a:lnTo>
                  <a:lnTo>
                    <a:pt x="382" y="113"/>
                  </a:lnTo>
                  <a:lnTo>
                    <a:pt x="370" y="120"/>
                  </a:lnTo>
                  <a:lnTo>
                    <a:pt x="357" y="125"/>
                  </a:lnTo>
                  <a:lnTo>
                    <a:pt x="343" y="127"/>
                  </a:lnTo>
                  <a:lnTo>
                    <a:pt x="327" y="129"/>
                  </a:lnTo>
                  <a:lnTo>
                    <a:pt x="311" y="128"/>
                  </a:lnTo>
                  <a:lnTo>
                    <a:pt x="303" y="127"/>
                  </a:lnTo>
                  <a:lnTo>
                    <a:pt x="295" y="126"/>
                  </a:lnTo>
                  <a:lnTo>
                    <a:pt x="288" y="125"/>
                  </a:lnTo>
                  <a:lnTo>
                    <a:pt x="280" y="122"/>
                  </a:lnTo>
                  <a:lnTo>
                    <a:pt x="273" y="120"/>
                  </a:lnTo>
                  <a:lnTo>
                    <a:pt x="267" y="118"/>
                  </a:lnTo>
                  <a:lnTo>
                    <a:pt x="261" y="114"/>
                  </a:lnTo>
                  <a:lnTo>
                    <a:pt x="255" y="111"/>
                  </a:lnTo>
                  <a:lnTo>
                    <a:pt x="250" y="112"/>
                  </a:lnTo>
                  <a:lnTo>
                    <a:pt x="245" y="114"/>
                  </a:lnTo>
                  <a:lnTo>
                    <a:pt x="240" y="115"/>
                  </a:lnTo>
                  <a:lnTo>
                    <a:pt x="233" y="115"/>
                  </a:lnTo>
                  <a:lnTo>
                    <a:pt x="227" y="117"/>
                  </a:lnTo>
                  <a:lnTo>
                    <a:pt x="220" y="117"/>
                  </a:lnTo>
                  <a:lnTo>
                    <a:pt x="213" y="117"/>
                  </a:lnTo>
                  <a:lnTo>
                    <a:pt x="206" y="115"/>
                  </a:lnTo>
                  <a:lnTo>
                    <a:pt x="197" y="114"/>
                  </a:lnTo>
                  <a:lnTo>
                    <a:pt x="189" y="113"/>
                  </a:lnTo>
                  <a:lnTo>
                    <a:pt x="181" y="112"/>
                  </a:lnTo>
                  <a:lnTo>
                    <a:pt x="174" y="110"/>
                  </a:lnTo>
                  <a:lnTo>
                    <a:pt x="168" y="107"/>
                  </a:lnTo>
                  <a:lnTo>
                    <a:pt x="162" y="105"/>
                  </a:lnTo>
                  <a:lnTo>
                    <a:pt x="156" y="101"/>
                  </a:lnTo>
                  <a:lnTo>
                    <a:pt x="153" y="98"/>
                  </a:lnTo>
                  <a:lnTo>
                    <a:pt x="148" y="99"/>
                  </a:lnTo>
                  <a:lnTo>
                    <a:pt x="145" y="99"/>
                  </a:lnTo>
                  <a:lnTo>
                    <a:pt x="141" y="99"/>
                  </a:lnTo>
                  <a:lnTo>
                    <a:pt x="137" y="98"/>
                  </a:lnTo>
                  <a:lnTo>
                    <a:pt x="128" y="97"/>
                  </a:lnTo>
                  <a:lnTo>
                    <a:pt x="120" y="96"/>
                  </a:lnTo>
                  <a:lnTo>
                    <a:pt x="112" y="93"/>
                  </a:lnTo>
                  <a:lnTo>
                    <a:pt x="105" y="90"/>
                  </a:lnTo>
                  <a:lnTo>
                    <a:pt x="99" y="96"/>
                  </a:lnTo>
                  <a:lnTo>
                    <a:pt x="92" y="101"/>
                  </a:lnTo>
                  <a:lnTo>
                    <a:pt x="84" y="106"/>
                  </a:lnTo>
                  <a:lnTo>
                    <a:pt x="75" y="111"/>
                  </a:lnTo>
                  <a:lnTo>
                    <a:pt x="63" y="115"/>
                  </a:lnTo>
                  <a:lnTo>
                    <a:pt x="52" y="118"/>
                  </a:lnTo>
                  <a:lnTo>
                    <a:pt x="40" y="118"/>
                  </a:lnTo>
                  <a:lnTo>
                    <a:pt x="30" y="118"/>
                  </a:lnTo>
                  <a:lnTo>
                    <a:pt x="20" y="114"/>
                  </a:lnTo>
                  <a:lnTo>
                    <a:pt x="12" y="111"/>
                  </a:lnTo>
                  <a:lnTo>
                    <a:pt x="6" y="104"/>
                  </a:lnTo>
                  <a:lnTo>
                    <a:pt x="2" y="97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2" y="71"/>
                  </a:lnTo>
                  <a:lnTo>
                    <a:pt x="6" y="63"/>
                  </a:lnTo>
                  <a:lnTo>
                    <a:pt x="13" y="55"/>
                  </a:lnTo>
                  <a:lnTo>
                    <a:pt x="22" y="47"/>
                  </a:lnTo>
                  <a:lnTo>
                    <a:pt x="31" y="40"/>
                  </a:lnTo>
                  <a:lnTo>
                    <a:pt x="4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3882" y="2908"/>
              <a:ext cx="522" cy="157"/>
            </a:xfrm>
            <a:custGeom>
              <a:avLst/>
              <a:gdLst>
                <a:gd name="T0" fmla="*/ 236 w 522"/>
                <a:gd name="T1" fmla="*/ 0 h 157"/>
                <a:gd name="T2" fmla="*/ 522 w 522"/>
                <a:gd name="T3" fmla="*/ 100 h 157"/>
                <a:gd name="T4" fmla="*/ 166 w 522"/>
                <a:gd name="T5" fmla="*/ 157 h 157"/>
                <a:gd name="T6" fmla="*/ 0 w 522"/>
                <a:gd name="T7" fmla="*/ 32 h 157"/>
                <a:gd name="T8" fmla="*/ 236 w 522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57"/>
                <a:gd name="T17" fmla="*/ 522 w 522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57">
                  <a:moveTo>
                    <a:pt x="236" y="0"/>
                  </a:moveTo>
                  <a:lnTo>
                    <a:pt x="522" y="100"/>
                  </a:lnTo>
                  <a:lnTo>
                    <a:pt x="166" y="157"/>
                  </a:lnTo>
                  <a:lnTo>
                    <a:pt x="0" y="3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3928" y="2927"/>
              <a:ext cx="411" cy="117"/>
            </a:xfrm>
            <a:custGeom>
              <a:avLst/>
              <a:gdLst>
                <a:gd name="T0" fmla="*/ 189 w 411"/>
                <a:gd name="T1" fmla="*/ 0 h 117"/>
                <a:gd name="T2" fmla="*/ 411 w 411"/>
                <a:gd name="T3" fmla="*/ 75 h 117"/>
                <a:gd name="T4" fmla="*/ 126 w 411"/>
                <a:gd name="T5" fmla="*/ 117 h 117"/>
                <a:gd name="T6" fmla="*/ 0 w 411"/>
                <a:gd name="T7" fmla="*/ 27 h 117"/>
                <a:gd name="T8" fmla="*/ 189 w 41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1"/>
                <a:gd name="T16" fmla="*/ 0 h 117"/>
                <a:gd name="T17" fmla="*/ 411 w 411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1" h="117">
                  <a:moveTo>
                    <a:pt x="189" y="0"/>
                  </a:moveTo>
                  <a:lnTo>
                    <a:pt x="411" y="75"/>
                  </a:lnTo>
                  <a:lnTo>
                    <a:pt x="126" y="117"/>
                  </a:lnTo>
                  <a:lnTo>
                    <a:pt x="0" y="2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D6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3307" y="2483"/>
              <a:ext cx="851" cy="510"/>
            </a:xfrm>
            <a:custGeom>
              <a:avLst/>
              <a:gdLst>
                <a:gd name="T0" fmla="*/ 64 w 851"/>
                <a:gd name="T1" fmla="*/ 78 h 510"/>
                <a:gd name="T2" fmla="*/ 86 w 851"/>
                <a:gd name="T3" fmla="*/ 53 h 510"/>
                <a:gd name="T4" fmla="*/ 113 w 851"/>
                <a:gd name="T5" fmla="*/ 35 h 510"/>
                <a:gd name="T6" fmla="*/ 141 w 851"/>
                <a:gd name="T7" fmla="*/ 21 h 510"/>
                <a:gd name="T8" fmla="*/ 156 w 851"/>
                <a:gd name="T9" fmla="*/ 15 h 510"/>
                <a:gd name="T10" fmla="*/ 174 w 851"/>
                <a:gd name="T11" fmla="*/ 11 h 510"/>
                <a:gd name="T12" fmla="*/ 200 w 851"/>
                <a:gd name="T13" fmla="*/ 6 h 510"/>
                <a:gd name="T14" fmla="*/ 221 w 851"/>
                <a:gd name="T15" fmla="*/ 1 h 510"/>
                <a:gd name="T16" fmla="*/ 229 w 851"/>
                <a:gd name="T17" fmla="*/ 0 h 510"/>
                <a:gd name="T18" fmla="*/ 249 w 851"/>
                <a:gd name="T19" fmla="*/ 0 h 510"/>
                <a:gd name="T20" fmla="*/ 282 w 851"/>
                <a:gd name="T21" fmla="*/ 0 h 510"/>
                <a:gd name="T22" fmla="*/ 324 w 851"/>
                <a:gd name="T23" fmla="*/ 0 h 510"/>
                <a:gd name="T24" fmla="*/ 368 w 851"/>
                <a:gd name="T25" fmla="*/ 0 h 510"/>
                <a:gd name="T26" fmla="*/ 411 w 851"/>
                <a:gd name="T27" fmla="*/ 0 h 510"/>
                <a:gd name="T28" fmla="*/ 445 w 851"/>
                <a:gd name="T29" fmla="*/ 0 h 510"/>
                <a:gd name="T30" fmla="*/ 465 w 851"/>
                <a:gd name="T31" fmla="*/ 0 h 510"/>
                <a:gd name="T32" fmla="*/ 473 w 851"/>
                <a:gd name="T33" fmla="*/ 0 h 510"/>
                <a:gd name="T34" fmla="*/ 494 w 851"/>
                <a:gd name="T35" fmla="*/ 3 h 510"/>
                <a:gd name="T36" fmla="*/ 523 w 851"/>
                <a:gd name="T37" fmla="*/ 9 h 510"/>
                <a:gd name="T38" fmla="*/ 551 w 851"/>
                <a:gd name="T39" fmla="*/ 18 h 510"/>
                <a:gd name="T40" fmla="*/ 574 w 851"/>
                <a:gd name="T41" fmla="*/ 30 h 510"/>
                <a:gd name="T42" fmla="*/ 593 w 851"/>
                <a:gd name="T43" fmla="*/ 45 h 510"/>
                <a:gd name="T44" fmla="*/ 609 w 851"/>
                <a:gd name="T45" fmla="*/ 59 h 510"/>
                <a:gd name="T46" fmla="*/ 618 w 851"/>
                <a:gd name="T47" fmla="*/ 68 h 510"/>
                <a:gd name="T48" fmla="*/ 634 w 851"/>
                <a:gd name="T49" fmla="*/ 91 h 510"/>
                <a:gd name="T50" fmla="*/ 675 w 851"/>
                <a:gd name="T51" fmla="*/ 156 h 510"/>
                <a:gd name="T52" fmla="*/ 719 w 851"/>
                <a:gd name="T53" fmla="*/ 238 h 510"/>
                <a:gd name="T54" fmla="*/ 756 w 851"/>
                <a:gd name="T55" fmla="*/ 321 h 510"/>
                <a:gd name="T56" fmla="*/ 851 w 851"/>
                <a:gd name="T57" fmla="*/ 458 h 510"/>
                <a:gd name="T58" fmla="*/ 740 w 851"/>
                <a:gd name="T59" fmla="*/ 468 h 510"/>
                <a:gd name="T60" fmla="*/ 738 w 851"/>
                <a:gd name="T61" fmla="*/ 488 h 510"/>
                <a:gd name="T62" fmla="*/ 720 w 851"/>
                <a:gd name="T63" fmla="*/ 510 h 510"/>
                <a:gd name="T64" fmla="*/ 709 w 851"/>
                <a:gd name="T65" fmla="*/ 509 h 510"/>
                <a:gd name="T66" fmla="*/ 701 w 851"/>
                <a:gd name="T67" fmla="*/ 503 h 510"/>
                <a:gd name="T68" fmla="*/ 694 w 851"/>
                <a:gd name="T69" fmla="*/ 469 h 510"/>
                <a:gd name="T70" fmla="*/ 680 w 851"/>
                <a:gd name="T71" fmla="*/ 390 h 510"/>
                <a:gd name="T72" fmla="*/ 662 w 851"/>
                <a:gd name="T73" fmla="*/ 388 h 510"/>
                <a:gd name="T74" fmla="*/ 647 w 851"/>
                <a:gd name="T75" fmla="*/ 352 h 510"/>
                <a:gd name="T76" fmla="*/ 615 w 851"/>
                <a:gd name="T77" fmla="*/ 296 h 510"/>
                <a:gd name="T78" fmla="*/ 562 w 851"/>
                <a:gd name="T79" fmla="*/ 237 h 510"/>
                <a:gd name="T80" fmla="*/ 551 w 851"/>
                <a:gd name="T81" fmla="*/ 386 h 510"/>
                <a:gd name="T82" fmla="*/ 138 w 851"/>
                <a:gd name="T83" fmla="*/ 231 h 510"/>
                <a:gd name="T84" fmla="*/ 124 w 851"/>
                <a:gd name="T85" fmla="*/ 282 h 510"/>
                <a:gd name="T86" fmla="*/ 122 w 851"/>
                <a:gd name="T87" fmla="*/ 422 h 510"/>
                <a:gd name="T88" fmla="*/ 7 w 851"/>
                <a:gd name="T89" fmla="*/ 430 h 510"/>
                <a:gd name="T90" fmla="*/ 0 w 851"/>
                <a:gd name="T91" fmla="*/ 367 h 510"/>
                <a:gd name="T92" fmla="*/ 2 w 851"/>
                <a:gd name="T93" fmla="*/ 266 h 510"/>
                <a:gd name="T94" fmla="*/ 28 w 851"/>
                <a:gd name="T95" fmla="*/ 149 h 5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51"/>
                <a:gd name="T145" fmla="*/ 0 h 510"/>
                <a:gd name="T146" fmla="*/ 851 w 851"/>
                <a:gd name="T147" fmla="*/ 510 h 5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51" h="510">
                  <a:moveTo>
                    <a:pt x="55" y="92"/>
                  </a:moveTo>
                  <a:lnTo>
                    <a:pt x="64" y="78"/>
                  </a:lnTo>
                  <a:lnTo>
                    <a:pt x="74" y="65"/>
                  </a:lnTo>
                  <a:lnTo>
                    <a:pt x="86" y="53"/>
                  </a:lnTo>
                  <a:lnTo>
                    <a:pt x="99" y="43"/>
                  </a:lnTo>
                  <a:lnTo>
                    <a:pt x="113" y="35"/>
                  </a:lnTo>
                  <a:lnTo>
                    <a:pt x="127" y="27"/>
                  </a:lnTo>
                  <a:lnTo>
                    <a:pt x="141" y="21"/>
                  </a:lnTo>
                  <a:lnTo>
                    <a:pt x="153" y="16"/>
                  </a:lnTo>
                  <a:lnTo>
                    <a:pt x="156" y="15"/>
                  </a:lnTo>
                  <a:lnTo>
                    <a:pt x="164" y="14"/>
                  </a:lnTo>
                  <a:lnTo>
                    <a:pt x="174" y="11"/>
                  </a:lnTo>
                  <a:lnTo>
                    <a:pt x="187" y="8"/>
                  </a:lnTo>
                  <a:lnTo>
                    <a:pt x="200" y="6"/>
                  </a:lnTo>
                  <a:lnTo>
                    <a:pt x="212" y="3"/>
                  </a:lnTo>
                  <a:lnTo>
                    <a:pt x="221" y="1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82" y="0"/>
                  </a:lnTo>
                  <a:lnTo>
                    <a:pt x="302" y="0"/>
                  </a:lnTo>
                  <a:lnTo>
                    <a:pt x="324" y="0"/>
                  </a:lnTo>
                  <a:lnTo>
                    <a:pt x="346" y="0"/>
                  </a:lnTo>
                  <a:lnTo>
                    <a:pt x="368" y="0"/>
                  </a:lnTo>
                  <a:lnTo>
                    <a:pt x="390" y="0"/>
                  </a:lnTo>
                  <a:lnTo>
                    <a:pt x="411" y="0"/>
                  </a:lnTo>
                  <a:lnTo>
                    <a:pt x="429" y="0"/>
                  </a:lnTo>
                  <a:lnTo>
                    <a:pt x="445" y="0"/>
                  </a:lnTo>
                  <a:lnTo>
                    <a:pt x="457" y="0"/>
                  </a:lnTo>
                  <a:lnTo>
                    <a:pt x="465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82" y="1"/>
                  </a:lnTo>
                  <a:lnTo>
                    <a:pt x="494" y="3"/>
                  </a:lnTo>
                  <a:lnTo>
                    <a:pt x="508" y="6"/>
                  </a:lnTo>
                  <a:lnTo>
                    <a:pt x="523" y="9"/>
                  </a:lnTo>
                  <a:lnTo>
                    <a:pt x="537" y="14"/>
                  </a:lnTo>
                  <a:lnTo>
                    <a:pt x="551" y="18"/>
                  </a:lnTo>
                  <a:lnTo>
                    <a:pt x="564" y="24"/>
                  </a:lnTo>
                  <a:lnTo>
                    <a:pt x="574" y="30"/>
                  </a:lnTo>
                  <a:lnTo>
                    <a:pt x="583" y="37"/>
                  </a:lnTo>
                  <a:lnTo>
                    <a:pt x="593" y="45"/>
                  </a:lnTo>
                  <a:lnTo>
                    <a:pt x="602" y="52"/>
                  </a:lnTo>
                  <a:lnTo>
                    <a:pt x="609" y="59"/>
                  </a:lnTo>
                  <a:lnTo>
                    <a:pt x="615" y="65"/>
                  </a:lnTo>
                  <a:lnTo>
                    <a:pt x="618" y="68"/>
                  </a:lnTo>
                  <a:lnTo>
                    <a:pt x="619" y="70"/>
                  </a:lnTo>
                  <a:lnTo>
                    <a:pt x="634" y="91"/>
                  </a:lnTo>
                  <a:lnTo>
                    <a:pt x="653" y="121"/>
                  </a:lnTo>
                  <a:lnTo>
                    <a:pt x="675" y="156"/>
                  </a:lnTo>
                  <a:lnTo>
                    <a:pt x="697" y="195"/>
                  </a:lnTo>
                  <a:lnTo>
                    <a:pt x="719" y="238"/>
                  </a:lnTo>
                  <a:lnTo>
                    <a:pt x="740" y="280"/>
                  </a:lnTo>
                  <a:lnTo>
                    <a:pt x="756" y="321"/>
                  </a:lnTo>
                  <a:lnTo>
                    <a:pt x="769" y="357"/>
                  </a:lnTo>
                  <a:lnTo>
                    <a:pt x="851" y="458"/>
                  </a:lnTo>
                  <a:lnTo>
                    <a:pt x="783" y="505"/>
                  </a:lnTo>
                  <a:lnTo>
                    <a:pt x="740" y="468"/>
                  </a:lnTo>
                  <a:lnTo>
                    <a:pt x="740" y="474"/>
                  </a:lnTo>
                  <a:lnTo>
                    <a:pt x="738" y="488"/>
                  </a:lnTo>
                  <a:lnTo>
                    <a:pt x="731" y="503"/>
                  </a:lnTo>
                  <a:lnTo>
                    <a:pt x="720" y="510"/>
                  </a:lnTo>
                  <a:lnTo>
                    <a:pt x="715" y="510"/>
                  </a:lnTo>
                  <a:lnTo>
                    <a:pt x="709" y="509"/>
                  </a:lnTo>
                  <a:lnTo>
                    <a:pt x="703" y="507"/>
                  </a:lnTo>
                  <a:lnTo>
                    <a:pt x="701" y="503"/>
                  </a:lnTo>
                  <a:lnTo>
                    <a:pt x="698" y="494"/>
                  </a:lnTo>
                  <a:lnTo>
                    <a:pt x="694" y="469"/>
                  </a:lnTo>
                  <a:lnTo>
                    <a:pt x="688" y="433"/>
                  </a:lnTo>
                  <a:lnTo>
                    <a:pt x="680" y="390"/>
                  </a:lnTo>
                  <a:lnTo>
                    <a:pt x="665" y="394"/>
                  </a:lnTo>
                  <a:lnTo>
                    <a:pt x="662" y="388"/>
                  </a:lnTo>
                  <a:lnTo>
                    <a:pt x="658" y="374"/>
                  </a:lnTo>
                  <a:lnTo>
                    <a:pt x="647" y="352"/>
                  </a:lnTo>
                  <a:lnTo>
                    <a:pt x="633" y="325"/>
                  </a:lnTo>
                  <a:lnTo>
                    <a:pt x="615" y="296"/>
                  </a:lnTo>
                  <a:lnTo>
                    <a:pt x="591" y="265"/>
                  </a:lnTo>
                  <a:lnTo>
                    <a:pt x="562" y="237"/>
                  </a:lnTo>
                  <a:lnTo>
                    <a:pt x="529" y="211"/>
                  </a:lnTo>
                  <a:lnTo>
                    <a:pt x="551" y="386"/>
                  </a:lnTo>
                  <a:lnTo>
                    <a:pt x="143" y="421"/>
                  </a:lnTo>
                  <a:lnTo>
                    <a:pt x="138" y="231"/>
                  </a:lnTo>
                  <a:lnTo>
                    <a:pt x="134" y="244"/>
                  </a:lnTo>
                  <a:lnTo>
                    <a:pt x="124" y="282"/>
                  </a:lnTo>
                  <a:lnTo>
                    <a:pt x="119" y="343"/>
                  </a:lnTo>
                  <a:lnTo>
                    <a:pt x="122" y="422"/>
                  </a:lnTo>
                  <a:lnTo>
                    <a:pt x="8" y="439"/>
                  </a:lnTo>
                  <a:lnTo>
                    <a:pt x="7" y="430"/>
                  </a:lnTo>
                  <a:lnTo>
                    <a:pt x="4" y="405"/>
                  </a:lnTo>
                  <a:lnTo>
                    <a:pt x="0" y="367"/>
                  </a:lnTo>
                  <a:lnTo>
                    <a:pt x="0" y="319"/>
                  </a:lnTo>
                  <a:lnTo>
                    <a:pt x="2" y="266"/>
                  </a:lnTo>
                  <a:lnTo>
                    <a:pt x="12" y="207"/>
                  </a:lnTo>
                  <a:lnTo>
                    <a:pt x="28" y="149"/>
                  </a:lnTo>
                  <a:lnTo>
                    <a:pt x="55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4003" y="2856"/>
              <a:ext cx="127" cy="113"/>
            </a:xfrm>
            <a:custGeom>
              <a:avLst/>
              <a:gdLst>
                <a:gd name="T0" fmla="*/ 0 w 127"/>
                <a:gd name="T1" fmla="*/ 13 h 113"/>
                <a:gd name="T2" fmla="*/ 2 w 127"/>
                <a:gd name="T3" fmla="*/ 38 h 113"/>
                <a:gd name="T4" fmla="*/ 9 w 127"/>
                <a:gd name="T5" fmla="*/ 72 h 113"/>
                <a:gd name="T6" fmla="*/ 16 w 127"/>
                <a:gd name="T7" fmla="*/ 101 h 113"/>
                <a:gd name="T8" fmla="*/ 22 w 127"/>
                <a:gd name="T9" fmla="*/ 113 h 113"/>
                <a:gd name="T10" fmla="*/ 28 w 127"/>
                <a:gd name="T11" fmla="*/ 106 h 113"/>
                <a:gd name="T12" fmla="*/ 31 w 127"/>
                <a:gd name="T13" fmla="*/ 88 h 113"/>
                <a:gd name="T14" fmla="*/ 34 w 127"/>
                <a:gd name="T15" fmla="*/ 71 h 113"/>
                <a:gd name="T16" fmla="*/ 35 w 127"/>
                <a:gd name="T17" fmla="*/ 63 h 113"/>
                <a:gd name="T18" fmla="*/ 88 w 127"/>
                <a:gd name="T19" fmla="*/ 105 h 113"/>
                <a:gd name="T20" fmla="*/ 127 w 127"/>
                <a:gd name="T21" fmla="*/ 77 h 113"/>
                <a:gd name="T22" fmla="*/ 62 w 127"/>
                <a:gd name="T23" fmla="*/ 0 h 113"/>
                <a:gd name="T24" fmla="*/ 0 w 127"/>
                <a:gd name="T25" fmla="*/ 13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13"/>
                <a:gd name="T41" fmla="*/ 127 w 127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13">
                  <a:moveTo>
                    <a:pt x="0" y="13"/>
                  </a:moveTo>
                  <a:lnTo>
                    <a:pt x="2" y="38"/>
                  </a:lnTo>
                  <a:lnTo>
                    <a:pt x="9" y="72"/>
                  </a:lnTo>
                  <a:lnTo>
                    <a:pt x="16" y="101"/>
                  </a:lnTo>
                  <a:lnTo>
                    <a:pt x="22" y="113"/>
                  </a:lnTo>
                  <a:lnTo>
                    <a:pt x="28" y="106"/>
                  </a:lnTo>
                  <a:lnTo>
                    <a:pt x="31" y="88"/>
                  </a:lnTo>
                  <a:lnTo>
                    <a:pt x="34" y="71"/>
                  </a:lnTo>
                  <a:lnTo>
                    <a:pt x="35" y="63"/>
                  </a:lnTo>
                  <a:lnTo>
                    <a:pt x="88" y="105"/>
                  </a:lnTo>
                  <a:lnTo>
                    <a:pt x="127" y="77"/>
                  </a:lnTo>
                  <a:lnTo>
                    <a:pt x="6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330" y="2508"/>
              <a:ext cx="723" cy="400"/>
            </a:xfrm>
            <a:custGeom>
              <a:avLst/>
              <a:gdLst>
                <a:gd name="T0" fmla="*/ 537 w 723"/>
                <a:gd name="T1" fmla="*/ 23 h 400"/>
                <a:gd name="T2" fmla="*/ 520 w 723"/>
                <a:gd name="T3" fmla="*/ 14 h 400"/>
                <a:gd name="T4" fmla="*/ 498 w 723"/>
                <a:gd name="T5" fmla="*/ 7 h 400"/>
                <a:gd name="T6" fmla="*/ 476 w 723"/>
                <a:gd name="T7" fmla="*/ 3 h 400"/>
                <a:gd name="T8" fmla="*/ 407 w 723"/>
                <a:gd name="T9" fmla="*/ 0 h 400"/>
                <a:gd name="T10" fmla="*/ 233 w 723"/>
                <a:gd name="T11" fmla="*/ 0 h 400"/>
                <a:gd name="T12" fmla="*/ 164 w 723"/>
                <a:gd name="T13" fmla="*/ 4 h 400"/>
                <a:gd name="T14" fmla="*/ 130 w 723"/>
                <a:gd name="T15" fmla="*/ 14 h 400"/>
                <a:gd name="T16" fmla="*/ 98 w 723"/>
                <a:gd name="T17" fmla="*/ 29 h 400"/>
                <a:gd name="T18" fmla="*/ 71 w 723"/>
                <a:gd name="T19" fmla="*/ 52 h 400"/>
                <a:gd name="T20" fmla="*/ 31 w 723"/>
                <a:gd name="T21" fmla="*/ 118 h 400"/>
                <a:gd name="T22" fmla="*/ 4 w 723"/>
                <a:gd name="T23" fmla="*/ 229 h 400"/>
                <a:gd name="T24" fmla="*/ 1 w 723"/>
                <a:gd name="T25" fmla="*/ 329 h 400"/>
                <a:gd name="T26" fmla="*/ 10 w 723"/>
                <a:gd name="T27" fmla="*/ 391 h 400"/>
                <a:gd name="T28" fmla="*/ 76 w 723"/>
                <a:gd name="T29" fmla="*/ 390 h 400"/>
                <a:gd name="T30" fmla="*/ 82 w 723"/>
                <a:gd name="T31" fmla="*/ 261 h 400"/>
                <a:gd name="T32" fmla="*/ 103 w 723"/>
                <a:gd name="T33" fmla="*/ 192 h 400"/>
                <a:gd name="T34" fmla="*/ 123 w 723"/>
                <a:gd name="T35" fmla="*/ 167 h 400"/>
                <a:gd name="T36" fmla="*/ 134 w 723"/>
                <a:gd name="T37" fmla="*/ 162 h 400"/>
                <a:gd name="T38" fmla="*/ 147 w 723"/>
                <a:gd name="T39" fmla="*/ 383 h 400"/>
                <a:gd name="T40" fmla="*/ 180 w 723"/>
                <a:gd name="T41" fmla="*/ 379 h 400"/>
                <a:gd name="T42" fmla="*/ 235 w 723"/>
                <a:gd name="T43" fmla="*/ 373 h 400"/>
                <a:gd name="T44" fmla="*/ 298 w 723"/>
                <a:gd name="T45" fmla="*/ 368 h 400"/>
                <a:gd name="T46" fmla="*/ 356 w 723"/>
                <a:gd name="T47" fmla="*/ 363 h 400"/>
                <a:gd name="T48" fmla="*/ 416 w 723"/>
                <a:gd name="T49" fmla="*/ 358 h 400"/>
                <a:gd name="T50" fmla="*/ 467 w 723"/>
                <a:gd name="T51" fmla="*/ 354 h 400"/>
                <a:gd name="T52" fmla="*/ 500 w 723"/>
                <a:gd name="T53" fmla="*/ 351 h 400"/>
                <a:gd name="T54" fmla="*/ 485 w 723"/>
                <a:gd name="T55" fmla="*/ 155 h 400"/>
                <a:gd name="T56" fmla="*/ 503 w 723"/>
                <a:gd name="T57" fmla="*/ 162 h 400"/>
                <a:gd name="T58" fmla="*/ 550 w 723"/>
                <a:gd name="T59" fmla="*/ 190 h 400"/>
                <a:gd name="T60" fmla="*/ 604 w 723"/>
                <a:gd name="T61" fmla="*/ 246 h 400"/>
                <a:gd name="T62" fmla="*/ 651 w 723"/>
                <a:gd name="T63" fmla="*/ 341 h 400"/>
                <a:gd name="T64" fmla="*/ 692 w 723"/>
                <a:gd name="T65" fmla="*/ 248 h 400"/>
                <a:gd name="T66" fmla="*/ 630 w 723"/>
                <a:gd name="T67" fmla="*/ 131 h 400"/>
                <a:gd name="T68" fmla="*/ 578 w 723"/>
                <a:gd name="T69" fmla="*/ 61 h 400"/>
                <a:gd name="T70" fmla="*/ 548 w 723"/>
                <a:gd name="T71" fmla="*/ 29 h 4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3"/>
                <a:gd name="T109" fmla="*/ 0 h 400"/>
                <a:gd name="T110" fmla="*/ 723 w 723"/>
                <a:gd name="T111" fmla="*/ 400 h 4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3" h="400">
                  <a:moveTo>
                    <a:pt x="543" y="26"/>
                  </a:moveTo>
                  <a:lnTo>
                    <a:pt x="537" y="23"/>
                  </a:lnTo>
                  <a:lnTo>
                    <a:pt x="530" y="18"/>
                  </a:lnTo>
                  <a:lnTo>
                    <a:pt x="520" y="14"/>
                  </a:lnTo>
                  <a:lnTo>
                    <a:pt x="509" y="11"/>
                  </a:lnTo>
                  <a:lnTo>
                    <a:pt x="498" y="7"/>
                  </a:lnTo>
                  <a:lnTo>
                    <a:pt x="486" y="5"/>
                  </a:lnTo>
                  <a:lnTo>
                    <a:pt x="476" y="3"/>
                  </a:lnTo>
                  <a:lnTo>
                    <a:pt x="466" y="0"/>
                  </a:lnTo>
                  <a:lnTo>
                    <a:pt x="407" y="0"/>
                  </a:lnTo>
                  <a:lnTo>
                    <a:pt x="337" y="189"/>
                  </a:lnTo>
                  <a:lnTo>
                    <a:pt x="233" y="0"/>
                  </a:lnTo>
                  <a:lnTo>
                    <a:pt x="180" y="0"/>
                  </a:lnTo>
                  <a:lnTo>
                    <a:pt x="164" y="4"/>
                  </a:lnTo>
                  <a:lnTo>
                    <a:pt x="147" y="9"/>
                  </a:lnTo>
                  <a:lnTo>
                    <a:pt x="130" y="14"/>
                  </a:lnTo>
                  <a:lnTo>
                    <a:pt x="114" y="20"/>
                  </a:lnTo>
                  <a:lnTo>
                    <a:pt x="98" y="29"/>
                  </a:lnTo>
                  <a:lnTo>
                    <a:pt x="84" y="39"/>
                  </a:lnTo>
                  <a:lnTo>
                    <a:pt x="71" y="52"/>
                  </a:lnTo>
                  <a:lnTo>
                    <a:pt x="60" y="66"/>
                  </a:lnTo>
                  <a:lnTo>
                    <a:pt x="31" y="118"/>
                  </a:lnTo>
                  <a:lnTo>
                    <a:pt x="13" y="174"/>
                  </a:lnTo>
                  <a:lnTo>
                    <a:pt x="4" y="229"/>
                  </a:lnTo>
                  <a:lnTo>
                    <a:pt x="0" y="283"/>
                  </a:lnTo>
                  <a:lnTo>
                    <a:pt x="1" y="329"/>
                  </a:lnTo>
                  <a:lnTo>
                    <a:pt x="5" y="367"/>
                  </a:lnTo>
                  <a:lnTo>
                    <a:pt x="10" y="391"/>
                  </a:lnTo>
                  <a:lnTo>
                    <a:pt x="11" y="400"/>
                  </a:lnTo>
                  <a:lnTo>
                    <a:pt x="76" y="390"/>
                  </a:lnTo>
                  <a:lnTo>
                    <a:pt x="76" y="317"/>
                  </a:lnTo>
                  <a:lnTo>
                    <a:pt x="82" y="261"/>
                  </a:lnTo>
                  <a:lnTo>
                    <a:pt x="91" y="220"/>
                  </a:lnTo>
                  <a:lnTo>
                    <a:pt x="103" y="192"/>
                  </a:lnTo>
                  <a:lnTo>
                    <a:pt x="114" y="176"/>
                  </a:lnTo>
                  <a:lnTo>
                    <a:pt x="123" y="167"/>
                  </a:lnTo>
                  <a:lnTo>
                    <a:pt x="132" y="163"/>
                  </a:lnTo>
                  <a:lnTo>
                    <a:pt x="134" y="162"/>
                  </a:lnTo>
                  <a:lnTo>
                    <a:pt x="142" y="383"/>
                  </a:lnTo>
                  <a:lnTo>
                    <a:pt x="147" y="383"/>
                  </a:lnTo>
                  <a:lnTo>
                    <a:pt x="161" y="380"/>
                  </a:lnTo>
                  <a:lnTo>
                    <a:pt x="180" y="379"/>
                  </a:lnTo>
                  <a:lnTo>
                    <a:pt x="206" y="377"/>
                  </a:lnTo>
                  <a:lnTo>
                    <a:pt x="235" y="373"/>
                  </a:lnTo>
                  <a:lnTo>
                    <a:pt x="266" y="371"/>
                  </a:lnTo>
                  <a:lnTo>
                    <a:pt x="298" y="368"/>
                  </a:lnTo>
                  <a:lnTo>
                    <a:pt x="327" y="365"/>
                  </a:lnTo>
                  <a:lnTo>
                    <a:pt x="356" y="363"/>
                  </a:lnTo>
                  <a:lnTo>
                    <a:pt x="386" y="361"/>
                  </a:lnTo>
                  <a:lnTo>
                    <a:pt x="416" y="358"/>
                  </a:lnTo>
                  <a:lnTo>
                    <a:pt x="444" y="356"/>
                  </a:lnTo>
                  <a:lnTo>
                    <a:pt x="467" y="354"/>
                  </a:lnTo>
                  <a:lnTo>
                    <a:pt x="487" y="353"/>
                  </a:lnTo>
                  <a:lnTo>
                    <a:pt x="500" y="351"/>
                  </a:lnTo>
                  <a:lnTo>
                    <a:pt x="505" y="351"/>
                  </a:lnTo>
                  <a:lnTo>
                    <a:pt x="485" y="155"/>
                  </a:lnTo>
                  <a:lnTo>
                    <a:pt x="489" y="156"/>
                  </a:lnTo>
                  <a:lnTo>
                    <a:pt x="503" y="162"/>
                  </a:lnTo>
                  <a:lnTo>
                    <a:pt x="524" y="172"/>
                  </a:lnTo>
                  <a:lnTo>
                    <a:pt x="550" y="190"/>
                  </a:lnTo>
                  <a:lnTo>
                    <a:pt x="577" y="213"/>
                  </a:lnTo>
                  <a:lnTo>
                    <a:pt x="604" y="246"/>
                  </a:lnTo>
                  <a:lnTo>
                    <a:pt x="630" y="289"/>
                  </a:lnTo>
                  <a:lnTo>
                    <a:pt x="651" y="341"/>
                  </a:lnTo>
                  <a:lnTo>
                    <a:pt x="723" y="327"/>
                  </a:lnTo>
                  <a:lnTo>
                    <a:pt x="692" y="248"/>
                  </a:lnTo>
                  <a:lnTo>
                    <a:pt x="660" y="183"/>
                  </a:lnTo>
                  <a:lnTo>
                    <a:pt x="630" y="131"/>
                  </a:lnTo>
                  <a:lnTo>
                    <a:pt x="602" y="91"/>
                  </a:lnTo>
                  <a:lnTo>
                    <a:pt x="578" y="61"/>
                  </a:lnTo>
                  <a:lnTo>
                    <a:pt x="559" y="41"/>
                  </a:lnTo>
                  <a:lnTo>
                    <a:pt x="548" y="29"/>
                  </a:lnTo>
                  <a:lnTo>
                    <a:pt x="543" y="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506" y="2496"/>
              <a:ext cx="286" cy="200"/>
            </a:xfrm>
            <a:custGeom>
              <a:avLst/>
              <a:gdLst>
                <a:gd name="T0" fmla="*/ 37 w 286"/>
                <a:gd name="T1" fmla="*/ 66 h 200"/>
                <a:gd name="T2" fmla="*/ 0 w 286"/>
                <a:gd name="T3" fmla="*/ 39 h 200"/>
                <a:gd name="T4" fmla="*/ 30 w 286"/>
                <a:gd name="T5" fmla="*/ 3 h 200"/>
                <a:gd name="T6" fmla="*/ 49 w 286"/>
                <a:gd name="T7" fmla="*/ 3 h 200"/>
                <a:gd name="T8" fmla="*/ 24 w 286"/>
                <a:gd name="T9" fmla="*/ 36 h 200"/>
                <a:gd name="T10" fmla="*/ 59 w 286"/>
                <a:gd name="T11" fmla="*/ 62 h 200"/>
                <a:gd name="T12" fmla="*/ 56 w 286"/>
                <a:gd name="T13" fmla="*/ 67 h 200"/>
                <a:gd name="T14" fmla="*/ 47 w 286"/>
                <a:gd name="T15" fmla="*/ 76 h 200"/>
                <a:gd name="T16" fmla="*/ 39 w 286"/>
                <a:gd name="T17" fmla="*/ 86 h 200"/>
                <a:gd name="T18" fmla="*/ 37 w 286"/>
                <a:gd name="T19" fmla="*/ 90 h 200"/>
                <a:gd name="T20" fmla="*/ 159 w 286"/>
                <a:gd name="T21" fmla="*/ 177 h 200"/>
                <a:gd name="T22" fmla="*/ 252 w 286"/>
                <a:gd name="T23" fmla="*/ 88 h 200"/>
                <a:gd name="T24" fmla="*/ 231 w 286"/>
                <a:gd name="T25" fmla="*/ 61 h 200"/>
                <a:gd name="T26" fmla="*/ 265 w 286"/>
                <a:gd name="T27" fmla="*/ 37 h 200"/>
                <a:gd name="T28" fmla="*/ 245 w 286"/>
                <a:gd name="T29" fmla="*/ 0 h 200"/>
                <a:gd name="T30" fmla="*/ 262 w 286"/>
                <a:gd name="T31" fmla="*/ 1 h 200"/>
                <a:gd name="T32" fmla="*/ 286 w 286"/>
                <a:gd name="T33" fmla="*/ 40 h 200"/>
                <a:gd name="T34" fmla="*/ 252 w 286"/>
                <a:gd name="T35" fmla="*/ 65 h 200"/>
                <a:gd name="T36" fmla="*/ 277 w 286"/>
                <a:gd name="T37" fmla="*/ 91 h 200"/>
                <a:gd name="T38" fmla="*/ 161 w 286"/>
                <a:gd name="T39" fmla="*/ 200 h 200"/>
                <a:gd name="T40" fmla="*/ 9 w 286"/>
                <a:gd name="T41" fmla="*/ 96 h 200"/>
                <a:gd name="T42" fmla="*/ 37 w 286"/>
                <a:gd name="T43" fmla="*/ 66 h 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6"/>
                <a:gd name="T67" fmla="*/ 0 h 200"/>
                <a:gd name="T68" fmla="*/ 286 w 286"/>
                <a:gd name="T69" fmla="*/ 200 h 2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6" h="200">
                  <a:moveTo>
                    <a:pt x="37" y="66"/>
                  </a:moveTo>
                  <a:lnTo>
                    <a:pt x="0" y="39"/>
                  </a:lnTo>
                  <a:lnTo>
                    <a:pt x="30" y="3"/>
                  </a:lnTo>
                  <a:lnTo>
                    <a:pt x="49" y="3"/>
                  </a:lnTo>
                  <a:lnTo>
                    <a:pt x="24" y="36"/>
                  </a:lnTo>
                  <a:lnTo>
                    <a:pt x="59" y="62"/>
                  </a:lnTo>
                  <a:lnTo>
                    <a:pt x="56" y="67"/>
                  </a:lnTo>
                  <a:lnTo>
                    <a:pt x="47" y="76"/>
                  </a:lnTo>
                  <a:lnTo>
                    <a:pt x="39" y="86"/>
                  </a:lnTo>
                  <a:lnTo>
                    <a:pt x="37" y="90"/>
                  </a:lnTo>
                  <a:lnTo>
                    <a:pt x="159" y="177"/>
                  </a:lnTo>
                  <a:lnTo>
                    <a:pt x="252" y="88"/>
                  </a:lnTo>
                  <a:lnTo>
                    <a:pt x="231" y="61"/>
                  </a:lnTo>
                  <a:lnTo>
                    <a:pt x="265" y="37"/>
                  </a:lnTo>
                  <a:lnTo>
                    <a:pt x="245" y="0"/>
                  </a:lnTo>
                  <a:lnTo>
                    <a:pt x="262" y="1"/>
                  </a:lnTo>
                  <a:lnTo>
                    <a:pt x="286" y="40"/>
                  </a:lnTo>
                  <a:lnTo>
                    <a:pt x="252" y="65"/>
                  </a:lnTo>
                  <a:lnTo>
                    <a:pt x="277" y="91"/>
                  </a:lnTo>
                  <a:lnTo>
                    <a:pt x="161" y="200"/>
                  </a:lnTo>
                  <a:lnTo>
                    <a:pt x="9" y="96"/>
                  </a:lnTo>
                  <a:lnTo>
                    <a:pt x="37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585" y="2506"/>
              <a:ext cx="132" cy="152"/>
            </a:xfrm>
            <a:custGeom>
              <a:avLst/>
              <a:gdLst>
                <a:gd name="T0" fmla="*/ 132 w 132"/>
                <a:gd name="T1" fmla="*/ 0 h 152"/>
                <a:gd name="T2" fmla="*/ 0 w 132"/>
                <a:gd name="T3" fmla="*/ 0 h 152"/>
                <a:gd name="T4" fmla="*/ 78 w 132"/>
                <a:gd name="T5" fmla="*/ 152 h 152"/>
                <a:gd name="T6" fmla="*/ 132 w 132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52"/>
                <a:gd name="T14" fmla="*/ 132 w 132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52">
                  <a:moveTo>
                    <a:pt x="132" y="0"/>
                  </a:moveTo>
                  <a:lnTo>
                    <a:pt x="0" y="0"/>
                  </a:lnTo>
                  <a:lnTo>
                    <a:pt x="78" y="15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3622" y="2493"/>
              <a:ext cx="64" cy="179"/>
            </a:xfrm>
            <a:custGeom>
              <a:avLst/>
              <a:gdLst>
                <a:gd name="T0" fmla="*/ 38 w 64"/>
                <a:gd name="T1" fmla="*/ 179 h 179"/>
                <a:gd name="T2" fmla="*/ 0 w 64"/>
                <a:gd name="T3" fmla="*/ 104 h 179"/>
                <a:gd name="T4" fmla="*/ 22 w 64"/>
                <a:gd name="T5" fmla="*/ 39 h 179"/>
                <a:gd name="T6" fmla="*/ 19 w 64"/>
                <a:gd name="T7" fmla="*/ 35 h 179"/>
                <a:gd name="T8" fmla="*/ 15 w 64"/>
                <a:gd name="T9" fmla="*/ 32 h 179"/>
                <a:gd name="T10" fmla="*/ 14 w 64"/>
                <a:gd name="T11" fmla="*/ 27 h 179"/>
                <a:gd name="T12" fmla="*/ 13 w 64"/>
                <a:gd name="T13" fmla="*/ 21 h 179"/>
                <a:gd name="T14" fmla="*/ 14 w 64"/>
                <a:gd name="T15" fmla="*/ 13 h 179"/>
                <a:gd name="T16" fmla="*/ 19 w 64"/>
                <a:gd name="T17" fmla="*/ 6 h 179"/>
                <a:gd name="T18" fmla="*/ 25 w 64"/>
                <a:gd name="T19" fmla="*/ 1 h 179"/>
                <a:gd name="T20" fmla="*/ 34 w 64"/>
                <a:gd name="T21" fmla="*/ 0 h 179"/>
                <a:gd name="T22" fmla="*/ 42 w 64"/>
                <a:gd name="T23" fmla="*/ 1 h 179"/>
                <a:gd name="T24" fmla="*/ 49 w 64"/>
                <a:gd name="T25" fmla="*/ 6 h 179"/>
                <a:gd name="T26" fmla="*/ 53 w 64"/>
                <a:gd name="T27" fmla="*/ 13 h 179"/>
                <a:gd name="T28" fmla="*/ 55 w 64"/>
                <a:gd name="T29" fmla="*/ 21 h 179"/>
                <a:gd name="T30" fmla="*/ 53 w 64"/>
                <a:gd name="T31" fmla="*/ 27 h 179"/>
                <a:gd name="T32" fmla="*/ 51 w 64"/>
                <a:gd name="T33" fmla="*/ 32 h 179"/>
                <a:gd name="T34" fmla="*/ 49 w 64"/>
                <a:gd name="T35" fmla="*/ 36 h 179"/>
                <a:gd name="T36" fmla="*/ 44 w 64"/>
                <a:gd name="T37" fmla="*/ 40 h 179"/>
                <a:gd name="T38" fmla="*/ 64 w 64"/>
                <a:gd name="T39" fmla="*/ 103 h 179"/>
                <a:gd name="T40" fmla="*/ 38 w 64"/>
                <a:gd name="T41" fmla="*/ 179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179"/>
                <a:gd name="T65" fmla="*/ 64 w 64"/>
                <a:gd name="T66" fmla="*/ 179 h 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179">
                  <a:moveTo>
                    <a:pt x="38" y="179"/>
                  </a:moveTo>
                  <a:lnTo>
                    <a:pt x="0" y="104"/>
                  </a:lnTo>
                  <a:lnTo>
                    <a:pt x="22" y="39"/>
                  </a:lnTo>
                  <a:lnTo>
                    <a:pt x="19" y="35"/>
                  </a:lnTo>
                  <a:lnTo>
                    <a:pt x="15" y="32"/>
                  </a:lnTo>
                  <a:lnTo>
                    <a:pt x="14" y="27"/>
                  </a:lnTo>
                  <a:lnTo>
                    <a:pt x="13" y="21"/>
                  </a:lnTo>
                  <a:lnTo>
                    <a:pt x="14" y="13"/>
                  </a:lnTo>
                  <a:lnTo>
                    <a:pt x="19" y="6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9" y="6"/>
                  </a:lnTo>
                  <a:lnTo>
                    <a:pt x="53" y="13"/>
                  </a:lnTo>
                  <a:lnTo>
                    <a:pt x="55" y="21"/>
                  </a:lnTo>
                  <a:lnTo>
                    <a:pt x="53" y="27"/>
                  </a:lnTo>
                  <a:lnTo>
                    <a:pt x="51" y="32"/>
                  </a:lnTo>
                  <a:lnTo>
                    <a:pt x="49" y="36"/>
                  </a:lnTo>
                  <a:lnTo>
                    <a:pt x="44" y="40"/>
                  </a:lnTo>
                  <a:lnTo>
                    <a:pt x="64" y="103"/>
                  </a:lnTo>
                  <a:lnTo>
                    <a:pt x="3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651" y="2729"/>
              <a:ext cx="35" cy="36"/>
            </a:xfrm>
            <a:custGeom>
              <a:avLst/>
              <a:gdLst>
                <a:gd name="T0" fmla="*/ 17 w 35"/>
                <a:gd name="T1" fmla="*/ 36 h 36"/>
                <a:gd name="T2" fmla="*/ 24 w 35"/>
                <a:gd name="T3" fmla="*/ 35 h 36"/>
                <a:gd name="T4" fmla="*/ 30 w 35"/>
                <a:gd name="T5" fmla="*/ 30 h 36"/>
                <a:gd name="T6" fmla="*/ 34 w 35"/>
                <a:gd name="T7" fmla="*/ 25 h 36"/>
                <a:gd name="T8" fmla="*/ 35 w 35"/>
                <a:gd name="T9" fmla="*/ 18 h 36"/>
                <a:gd name="T10" fmla="*/ 34 w 35"/>
                <a:gd name="T11" fmla="*/ 11 h 36"/>
                <a:gd name="T12" fmla="*/ 30 w 35"/>
                <a:gd name="T13" fmla="*/ 5 h 36"/>
                <a:gd name="T14" fmla="*/ 24 w 35"/>
                <a:gd name="T15" fmla="*/ 1 h 36"/>
                <a:gd name="T16" fmla="*/ 17 w 35"/>
                <a:gd name="T17" fmla="*/ 0 h 36"/>
                <a:gd name="T18" fmla="*/ 10 w 35"/>
                <a:gd name="T19" fmla="*/ 1 h 36"/>
                <a:gd name="T20" fmla="*/ 6 w 35"/>
                <a:gd name="T21" fmla="*/ 5 h 36"/>
                <a:gd name="T22" fmla="*/ 1 w 35"/>
                <a:gd name="T23" fmla="*/ 11 h 36"/>
                <a:gd name="T24" fmla="*/ 0 w 35"/>
                <a:gd name="T25" fmla="*/ 18 h 36"/>
                <a:gd name="T26" fmla="*/ 1 w 35"/>
                <a:gd name="T27" fmla="*/ 25 h 36"/>
                <a:gd name="T28" fmla="*/ 6 w 35"/>
                <a:gd name="T29" fmla="*/ 30 h 36"/>
                <a:gd name="T30" fmla="*/ 10 w 35"/>
                <a:gd name="T31" fmla="*/ 35 h 36"/>
                <a:gd name="T32" fmla="*/ 17 w 35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6"/>
                <a:gd name="T53" fmla="*/ 35 w 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6">
                  <a:moveTo>
                    <a:pt x="17" y="36"/>
                  </a:moveTo>
                  <a:lnTo>
                    <a:pt x="24" y="35"/>
                  </a:lnTo>
                  <a:lnTo>
                    <a:pt x="30" y="30"/>
                  </a:lnTo>
                  <a:lnTo>
                    <a:pt x="34" y="25"/>
                  </a:lnTo>
                  <a:lnTo>
                    <a:pt x="35" y="18"/>
                  </a:lnTo>
                  <a:lnTo>
                    <a:pt x="34" y="11"/>
                  </a:lnTo>
                  <a:lnTo>
                    <a:pt x="30" y="5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0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3651" y="2799"/>
              <a:ext cx="35" cy="36"/>
            </a:xfrm>
            <a:custGeom>
              <a:avLst/>
              <a:gdLst>
                <a:gd name="T0" fmla="*/ 17 w 35"/>
                <a:gd name="T1" fmla="*/ 36 h 36"/>
                <a:gd name="T2" fmla="*/ 24 w 35"/>
                <a:gd name="T3" fmla="*/ 35 h 36"/>
                <a:gd name="T4" fmla="*/ 30 w 35"/>
                <a:gd name="T5" fmla="*/ 30 h 36"/>
                <a:gd name="T6" fmla="*/ 34 w 35"/>
                <a:gd name="T7" fmla="*/ 24 h 36"/>
                <a:gd name="T8" fmla="*/ 35 w 35"/>
                <a:gd name="T9" fmla="*/ 17 h 36"/>
                <a:gd name="T10" fmla="*/ 34 w 35"/>
                <a:gd name="T11" fmla="*/ 10 h 36"/>
                <a:gd name="T12" fmla="*/ 30 w 35"/>
                <a:gd name="T13" fmla="*/ 5 h 36"/>
                <a:gd name="T14" fmla="*/ 24 w 35"/>
                <a:gd name="T15" fmla="*/ 1 h 36"/>
                <a:gd name="T16" fmla="*/ 17 w 35"/>
                <a:gd name="T17" fmla="*/ 0 h 36"/>
                <a:gd name="T18" fmla="*/ 10 w 35"/>
                <a:gd name="T19" fmla="*/ 1 h 36"/>
                <a:gd name="T20" fmla="*/ 6 w 35"/>
                <a:gd name="T21" fmla="*/ 5 h 36"/>
                <a:gd name="T22" fmla="*/ 1 w 35"/>
                <a:gd name="T23" fmla="*/ 10 h 36"/>
                <a:gd name="T24" fmla="*/ 0 w 35"/>
                <a:gd name="T25" fmla="*/ 17 h 36"/>
                <a:gd name="T26" fmla="*/ 1 w 35"/>
                <a:gd name="T27" fmla="*/ 24 h 36"/>
                <a:gd name="T28" fmla="*/ 6 w 35"/>
                <a:gd name="T29" fmla="*/ 30 h 36"/>
                <a:gd name="T30" fmla="*/ 10 w 35"/>
                <a:gd name="T31" fmla="*/ 35 h 36"/>
                <a:gd name="T32" fmla="*/ 17 w 35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6"/>
                <a:gd name="T53" fmla="*/ 35 w 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6">
                  <a:moveTo>
                    <a:pt x="17" y="36"/>
                  </a:moveTo>
                  <a:lnTo>
                    <a:pt x="24" y="35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5" y="17"/>
                  </a:lnTo>
                  <a:lnTo>
                    <a:pt x="34" y="10"/>
                  </a:lnTo>
                  <a:lnTo>
                    <a:pt x="30" y="5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6" y="30"/>
                  </a:lnTo>
                  <a:lnTo>
                    <a:pt x="10" y="35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3690" y="2146"/>
              <a:ext cx="105" cy="137"/>
            </a:xfrm>
            <a:custGeom>
              <a:avLst/>
              <a:gdLst>
                <a:gd name="T0" fmla="*/ 78 w 105"/>
                <a:gd name="T1" fmla="*/ 117 h 137"/>
                <a:gd name="T2" fmla="*/ 40 w 105"/>
                <a:gd name="T3" fmla="*/ 31 h 137"/>
                <a:gd name="T4" fmla="*/ 42 w 105"/>
                <a:gd name="T5" fmla="*/ 0 h 137"/>
                <a:gd name="T6" fmla="*/ 105 w 105"/>
                <a:gd name="T7" fmla="*/ 137 h 137"/>
                <a:gd name="T8" fmla="*/ 0 w 105"/>
                <a:gd name="T9" fmla="*/ 128 h 137"/>
                <a:gd name="T10" fmla="*/ 3 w 105"/>
                <a:gd name="T11" fmla="*/ 110 h 137"/>
                <a:gd name="T12" fmla="*/ 78 w 105"/>
                <a:gd name="T13" fmla="*/ 117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37"/>
                <a:gd name="T23" fmla="*/ 105 w 105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37">
                  <a:moveTo>
                    <a:pt x="78" y="117"/>
                  </a:moveTo>
                  <a:lnTo>
                    <a:pt x="40" y="31"/>
                  </a:lnTo>
                  <a:lnTo>
                    <a:pt x="42" y="0"/>
                  </a:lnTo>
                  <a:lnTo>
                    <a:pt x="105" y="137"/>
                  </a:lnTo>
                  <a:lnTo>
                    <a:pt x="0" y="128"/>
                  </a:lnTo>
                  <a:lnTo>
                    <a:pt x="3" y="110"/>
                  </a:lnTo>
                  <a:lnTo>
                    <a:pt x="78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3776" y="2149"/>
              <a:ext cx="38" cy="56"/>
            </a:xfrm>
            <a:custGeom>
              <a:avLst/>
              <a:gdLst>
                <a:gd name="T0" fmla="*/ 7 w 38"/>
                <a:gd name="T1" fmla="*/ 56 h 56"/>
                <a:gd name="T2" fmla="*/ 3 w 38"/>
                <a:gd name="T3" fmla="*/ 51 h 56"/>
                <a:gd name="T4" fmla="*/ 0 w 38"/>
                <a:gd name="T5" fmla="*/ 43 h 56"/>
                <a:gd name="T6" fmla="*/ 0 w 38"/>
                <a:gd name="T7" fmla="*/ 34 h 56"/>
                <a:gd name="T8" fmla="*/ 3 w 38"/>
                <a:gd name="T9" fmla="*/ 22 h 56"/>
                <a:gd name="T10" fmla="*/ 9 w 38"/>
                <a:gd name="T11" fmla="*/ 12 h 56"/>
                <a:gd name="T12" fmla="*/ 14 w 38"/>
                <a:gd name="T13" fmla="*/ 4 h 56"/>
                <a:gd name="T14" fmla="*/ 23 w 38"/>
                <a:gd name="T15" fmla="*/ 0 h 56"/>
                <a:gd name="T16" fmla="*/ 30 w 38"/>
                <a:gd name="T17" fmla="*/ 0 h 56"/>
                <a:gd name="T18" fmla="*/ 34 w 38"/>
                <a:gd name="T19" fmla="*/ 5 h 56"/>
                <a:gd name="T20" fmla="*/ 38 w 38"/>
                <a:gd name="T21" fmla="*/ 13 h 56"/>
                <a:gd name="T22" fmla="*/ 36 w 38"/>
                <a:gd name="T23" fmla="*/ 22 h 56"/>
                <a:gd name="T24" fmla="*/ 34 w 38"/>
                <a:gd name="T25" fmla="*/ 34 h 56"/>
                <a:gd name="T26" fmla="*/ 28 w 38"/>
                <a:gd name="T27" fmla="*/ 44 h 56"/>
                <a:gd name="T28" fmla="*/ 23 w 38"/>
                <a:gd name="T29" fmla="*/ 51 h 56"/>
                <a:gd name="T30" fmla="*/ 14 w 38"/>
                <a:gd name="T31" fmla="*/ 56 h 56"/>
                <a:gd name="T32" fmla="*/ 7 w 38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6"/>
                <a:gd name="T53" fmla="*/ 38 w 38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6">
                  <a:moveTo>
                    <a:pt x="7" y="56"/>
                  </a:moveTo>
                  <a:lnTo>
                    <a:pt x="3" y="51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2"/>
                  </a:lnTo>
                  <a:lnTo>
                    <a:pt x="9" y="12"/>
                  </a:lnTo>
                  <a:lnTo>
                    <a:pt x="14" y="4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4" y="5"/>
                  </a:lnTo>
                  <a:lnTo>
                    <a:pt x="38" y="13"/>
                  </a:lnTo>
                  <a:lnTo>
                    <a:pt x="36" y="22"/>
                  </a:lnTo>
                  <a:lnTo>
                    <a:pt x="34" y="34"/>
                  </a:lnTo>
                  <a:lnTo>
                    <a:pt x="28" y="44"/>
                  </a:lnTo>
                  <a:lnTo>
                    <a:pt x="23" y="51"/>
                  </a:lnTo>
                  <a:lnTo>
                    <a:pt x="14" y="56"/>
                  </a:lnTo>
                  <a:lnTo>
                    <a:pt x="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3664" y="2128"/>
              <a:ext cx="38" cy="61"/>
            </a:xfrm>
            <a:custGeom>
              <a:avLst/>
              <a:gdLst>
                <a:gd name="T0" fmla="*/ 8 w 38"/>
                <a:gd name="T1" fmla="*/ 61 h 61"/>
                <a:gd name="T2" fmla="*/ 2 w 38"/>
                <a:gd name="T3" fmla="*/ 56 h 61"/>
                <a:gd name="T4" fmla="*/ 0 w 38"/>
                <a:gd name="T5" fmla="*/ 48 h 61"/>
                <a:gd name="T6" fmla="*/ 0 w 38"/>
                <a:gd name="T7" fmla="*/ 36 h 61"/>
                <a:gd name="T8" fmla="*/ 2 w 38"/>
                <a:gd name="T9" fmla="*/ 25 h 61"/>
                <a:gd name="T10" fmla="*/ 8 w 38"/>
                <a:gd name="T11" fmla="*/ 13 h 61"/>
                <a:gd name="T12" fmla="*/ 16 w 38"/>
                <a:gd name="T13" fmla="*/ 5 h 61"/>
                <a:gd name="T14" fmla="*/ 23 w 38"/>
                <a:gd name="T15" fmla="*/ 0 h 61"/>
                <a:gd name="T16" fmla="*/ 30 w 38"/>
                <a:gd name="T17" fmla="*/ 0 h 61"/>
                <a:gd name="T18" fmla="*/ 36 w 38"/>
                <a:gd name="T19" fmla="*/ 5 h 61"/>
                <a:gd name="T20" fmla="*/ 38 w 38"/>
                <a:gd name="T21" fmla="*/ 13 h 61"/>
                <a:gd name="T22" fmla="*/ 38 w 38"/>
                <a:gd name="T23" fmla="*/ 25 h 61"/>
                <a:gd name="T24" fmla="*/ 36 w 38"/>
                <a:gd name="T25" fmla="*/ 36 h 61"/>
                <a:gd name="T26" fmla="*/ 30 w 38"/>
                <a:gd name="T27" fmla="*/ 48 h 61"/>
                <a:gd name="T28" fmla="*/ 23 w 38"/>
                <a:gd name="T29" fmla="*/ 56 h 61"/>
                <a:gd name="T30" fmla="*/ 15 w 38"/>
                <a:gd name="T31" fmla="*/ 61 h 61"/>
                <a:gd name="T32" fmla="*/ 8 w 38"/>
                <a:gd name="T33" fmla="*/ 6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1"/>
                <a:gd name="T53" fmla="*/ 38 w 38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1">
                  <a:moveTo>
                    <a:pt x="8" y="61"/>
                  </a:moveTo>
                  <a:lnTo>
                    <a:pt x="2" y="56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2" y="25"/>
                  </a:lnTo>
                  <a:lnTo>
                    <a:pt x="8" y="13"/>
                  </a:lnTo>
                  <a:lnTo>
                    <a:pt x="16" y="5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6" y="5"/>
                  </a:lnTo>
                  <a:lnTo>
                    <a:pt x="38" y="13"/>
                  </a:lnTo>
                  <a:lnTo>
                    <a:pt x="38" y="25"/>
                  </a:lnTo>
                  <a:lnTo>
                    <a:pt x="36" y="36"/>
                  </a:lnTo>
                  <a:lnTo>
                    <a:pt x="30" y="48"/>
                  </a:lnTo>
                  <a:lnTo>
                    <a:pt x="23" y="56"/>
                  </a:lnTo>
                  <a:lnTo>
                    <a:pt x="15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4752" y="2146"/>
              <a:ext cx="105" cy="130"/>
            </a:xfrm>
            <a:custGeom>
              <a:avLst/>
              <a:gdLst>
                <a:gd name="T0" fmla="*/ 28 w 105"/>
                <a:gd name="T1" fmla="*/ 113 h 130"/>
                <a:gd name="T2" fmla="*/ 75 w 105"/>
                <a:gd name="T3" fmla="*/ 30 h 130"/>
                <a:gd name="T4" fmla="*/ 75 w 105"/>
                <a:gd name="T5" fmla="*/ 0 h 130"/>
                <a:gd name="T6" fmla="*/ 0 w 105"/>
                <a:gd name="T7" fmla="*/ 130 h 130"/>
                <a:gd name="T8" fmla="*/ 105 w 105"/>
                <a:gd name="T9" fmla="*/ 130 h 130"/>
                <a:gd name="T10" fmla="*/ 105 w 105"/>
                <a:gd name="T11" fmla="*/ 113 h 130"/>
                <a:gd name="T12" fmla="*/ 28 w 105"/>
                <a:gd name="T13" fmla="*/ 113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30"/>
                <a:gd name="T23" fmla="*/ 105 w 105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30">
                  <a:moveTo>
                    <a:pt x="28" y="113"/>
                  </a:moveTo>
                  <a:lnTo>
                    <a:pt x="75" y="30"/>
                  </a:lnTo>
                  <a:lnTo>
                    <a:pt x="75" y="0"/>
                  </a:lnTo>
                  <a:lnTo>
                    <a:pt x="0" y="130"/>
                  </a:lnTo>
                  <a:lnTo>
                    <a:pt x="105" y="130"/>
                  </a:lnTo>
                  <a:lnTo>
                    <a:pt x="105" y="113"/>
                  </a:lnTo>
                  <a:lnTo>
                    <a:pt x="2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4741" y="2137"/>
              <a:ext cx="32" cy="59"/>
            </a:xfrm>
            <a:custGeom>
              <a:avLst/>
              <a:gdLst>
                <a:gd name="T0" fmla="*/ 13 w 32"/>
                <a:gd name="T1" fmla="*/ 59 h 59"/>
                <a:gd name="T2" fmla="*/ 18 w 32"/>
                <a:gd name="T3" fmla="*/ 58 h 59"/>
                <a:gd name="T4" fmla="*/ 24 w 32"/>
                <a:gd name="T5" fmla="*/ 52 h 59"/>
                <a:gd name="T6" fmla="*/ 29 w 32"/>
                <a:gd name="T7" fmla="*/ 43 h 59"/>
                <a:gd name="T8" fmla="*/ 32 w 32"/>
                <a:gd name="T9" fmla="*/ 31 h 59"/>
                <a:gd name="T10" fmla="*/ 32 w 32"/>
                <a:gd name="T11" fmla="*/ 19 h 59"/>
                <a:gd name="T12" fmla="*/ 30 w 32"/>
                <a:gd name="T13" fmla="*/ 10 h 59"/>
                <a:gd name="T14" fmla="*/ 25 w 32"/>
                <a:gd name="T15" fmla="*/ 3 h 59"/>
                <a:gd name="T16" fmla="*/ 20 w 32"/>
                <a:gd name="T17" fmla="*/ 0 h 59"/>
                <a:gd name="T18" fmla="*/ 13 w 32"/>
                <a:gd name="T19" fmla="*/ 1 h 59"/>
                <a:gd name="T20" fmla="*/ 7 w 32"/>
                <a:gd name="T21" fmla="*/ 6 h 59"/>
                <a:gd name="T22" fmla="*/ 2 w 32"/>
                <a:gd name="T23" fmla="*/ 15 h 59"/>
                <a:gd name="T24" fmla="*/ 0 w 32"/>
                <a:gd name="T25" fmla="*/ 26 h 59"/>
                <a:gd name="T26" fmla="*/ 0 w 32"/>
                <a:gd name="T27" fmla="*/ 39 h 59"/>
                <a:gd name="T28" fmla="*/ 2 w 32"/>
                <a:gd name="T29" fmla="*/ 48 h 59"/>
                <a:gd name="T30" fmla="*/ 7 w 32"/>
                <a:gd name="T31" fmla="*/ 55 h 59"/>
                <a:gd name="T32" fmla="*/ 13 w 32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59"/>
                <a:gd name="T53" fmla="*/ 32 w 3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59">
                  <a:moveTo>
                    <a:pt x="13" y="59"/>
                  </a:moveTo>
                  <a:lnTo>
                    <a:pt x="18" y="58"/>
                  </a:lnTo>
                  <a:lnTo>
                    <a:pt x="24" y="52"/>
                  </a:lnTo>
                  <a:lnTo>
                    <a:pt x="29" y="43"/>
                  </a:lnTo>
                  <a:lnTo>
                    <a:pt x="32" y="31"/>
                  </a:lnTo>
                  <a:lnTo>
                    <a:pt x="32" y="19"/>
                  </a:lnTo>
                  <a:lnTo>
                    <a:pt x="30" y="10"/>
                  </a:lnTo>
                  <a:lnTo>
                    <a:pt x="25" y="3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6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0" y="39"/>
                  </a:lnTo>
                  <a:lnTo>
                    <a:pt x="2" y="48"/>
                  </a:lnTo>
                  <a:lnTo>
                    <a:pt x="7" y="55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4865" y="2138"/>
              <a:ext cx="36" cy="65"/>
            </a:xfrm>
            <a:custGeom>
              <a:avLst/>
              <a:gdLst>
                <a:gd name="T0" fmla="*/ 13 w 36"/>
                <a:gd name="T1" fmla="*/ 65 h 65"/>
                <a:gd name="T2" fmla="*/ 21 w 36"/>
                <a:gd name="T3" fmla="*/ 62 h 65"/>
                <a:gd name="T4" fmla="*/ 27 w 36"/>
                <a:gd name="T5" fmla="*/ 57 h 65"/>
                <a:gd name="T6" fmla="*/ 33 w 36"/>
                <a:gd name="T7" fmla="*/ 47 h 65"/>
                <a:gd name="T8" fmla="*/ 36 w 36"/>
                <a:gd name="T9" fmla="*/ 35 h 65"/>
                <a:gd name="T10" fmla="*/ 36 w 36"/>
                <a:gd name="T11" fmla="*/ 22 h 65"/>
                <a:gd name="T12" fmla="*/ 34 w 36"/>
                <a:gd name="T13" fmla="*/ 11 h 65"/>
                <a:gd name="T14" fmla="*/ 29 w 36"/>
                <a:gd name="T15" fmla="*/ 3 h 65"/>
                <a:gd name="T16" fmla="*/ 22 w 36"/>
                <a:gd name="T17" fmla="*/ 0 h 65"/>
                <a:gd name="T18" fmla="*/ 15 w 36"/>
                <a:gd name="T19" fmla="*/ 1 h 65"/>
                <a:gd name="T20" fmla="*/ 8 w 36"/>
                <a:gd name="T21" fmla="*/ 8 h 65"/>
                <a:gd name="T22" fmla="*/ 4 w 36"/>
                <a:gd name="T23" fmla="*/ 17 h 65"/>
                <a:gd name="T24" fmla="*/ 0 w 36"/>
                <a:gd name="T25" fmla="*/ 30 h 65"/>
                <a:gd name="T26" fmla="*/ 0 w 36"/>
                <a:gd name="T27" fmla="*/ 43 h 65"/>
                <a:gd name="T28" fmla="*/ 2 w 36"/>
                <a:gd name="T29" fmla="*/ 53 h 65"/>
                <a:gd name="T30" fmla="*/ 7 w 36"/>
                <a:gd name="T31" fmla="*/ 61 h 65"/>
                <a:gd name="T32" fmla="*/ 13 w 36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5"/>
                <a:gd name="T53" fmla="*/ 36 w 36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5">
                  <a:moveTo>
                    <a:pt x="13" y="65"/>
                  </a:moveTo>
                  <a:lnTo>
                    <a:pt x="21" y="62"/>
                  </a:lnTo>
                  <a:lnTo>
                    <a:pt x="27" y="57"/>
                  </a:lnTo>
                  <a:lnTo>
                    <a:pt x="33" y="47"/>
                  </a:lnTo>
                  <a:lnTo>
                    <a:pt x="36" y="35"/>
                  </a:lnTo>
                  <a:lnTo>
                    <a:pt x="36" y="22"/>
                  </a:lnTo>
                  <a:lnTo>
                    <a:pt x="34" y="11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5" y="1"/>
                  </a:lnTo>
                  <a:lnTo>
                    <a:pt x="8" y="8"/>
                  </a:lnTo>
                  <a:lnTo>
                    <a:pt x="4" y="17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2" y="53"/>
                  </a:lnTo>
                  <a:lnTo>
                    <a:pt x="7" y="61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82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399">
            <a:off x="6658070" y="557373"/>
            <a:ext cx="2454161" cy="9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1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Placeholder 1"/>
          <p:cNvSpPr>
            <a:spLocks noGrp="1"/>
          </p:cNvSpPr>
          <p:nvPr>
            <p:ph type="body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What Does the Evidence Say?</a:t>
            </a:r>
          </a:p>
        </p:txBody>
      </p:sp>
      <p:sp>
        <p:nvSpPr>
          <p:cNvPr id="9218" name="Title 15"/>
          <p:cNvSpPr>
            <a:spLocks noGrp="1"/>
          </p:cNvSpPr>
          <p:nvPr>
            <p:ph type="title" idx="4294967295"/>
          </p:nvPr>
        </p:nvSpPr>
        <p:spPr>
          <a:xfrm>
            <a:off x="236538" y="889001"/>
            <a:ext cx="8039100" cy="614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Reward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4849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0" y="917575"/>
            <a:ext cx="8228013" cy="52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 i="1" smtClean="0"/>
              <a:t>A recent study published in the Interdisciplinary Journal of Contemporary Business reviewed existing literature and found that…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lvl="2"/>
            <a:endParaRPr lang="en-US" altLang="en-US" smtClean="0">
              <a:sym typeface="Wingdings" panose="05000000000000000000" pitchFamily="2" charset="2"/>
            </a:endParaRPr>
          </a:p>
          <a:p>
            <a:pPr marL="225425" lvl="1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6550" y="252413"/>
            <a:ext cx="8807450" cy="854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does the evidence say?</a:t>
            </a:r>
            <a:endParaRPr lang="en-US" dirty="0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673350" y="5815013"/>
            <a:ext cx="652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900"/>
              <a:t>Gohari, P., Kamkar, A., Hosseinipour, S.J., &amp; M. Zohoori. (2013). Relationship between rewards and employee performance: A mediating role of job satisfaction. Interdisciplinary Journal of Contemporary Research in Business, 5(3), pages 571-597.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739" y="2348167"/>
            <a:ext cx="8403336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1" dirty="0"/>
              <a:t>Employees do their best work when they feel that their hard work will be rewarded by their manager.</a:t>
            </a:r>
          </a:p>
        </p:txBody>
      </p:sp>
    </p:spTree>
    <p:extLst>
      <p:ext uri="{BB962C8B-B14F-4D97-AF65-F5344CB8AC3E}">
        <p14:creationId xmlns:p14="http://schemas.microsoft.com/office/powerpoint/2010/main" val="41223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0" y="917575"/>
            <a:ext cx="8228013" cy="52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 i="1" smtClean="0"/>
              <a:t>A recent study published in the Interdisciplinary Journal of Contemporary Business reviewed existing literature and found that: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lvl="2"/>
            <a:endParaRPr lang="en-US" altLang="en-US" smtClean="0">
              <a:sym typeface="Wingdings" panose="05000000000000000000" pitchFamily="2" charset="2"/>
            </a:endParaRPr>
          </a:p>
          <a:p>
            <a:pPr marL="225425" lvl="1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6550" y="252413"/>
            <a:ext cx="8807450" cy="854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Reward and Recognition: General Themes</a:t>
            </a:r>
            <a:endParaRPr lang="en-US" dirty="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673350" y="5815013"/>
            <a:ext cx="652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900"/>
              <a:t>Gohari, P., Kamkar, A., Hosseinipour, S.J., &amp; M. Zohoori. (2013). Relationship between rewards and employee performance: A mediating role of job satisfaction. Interdisciplinary Journal of Contemporary Research in Business, 5(3), pages 571-597.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607" y="2510425"/>
            <a:ext cx="8403336" cy="26776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i="1" dirty="0"/>
              <a:t>Reward and recognition programs stimulate creative performance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i="1" dirty="0"/>
              <a:t>Both tangible (monetary) and non-tangible rewards (a verbal “thank you”) have positive effects on employee commitment and motivation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i="1" dirty="0"/>
              <a:t>Lack of reward and recognition is a “crucial” reason for employee turnover</a:t>
            </a:r>
          </a:p>
        </p:txBody>
      </p:sp>
    </p:spTree>
    <p:extLst>
      <p:ext uri="{BB962C8B-B14F-4D97-AF65-F5344CB8AC3E}">
        <p14:creationId xmlns:p14="http://schemas.microsoft.com/office/powerpoint/2010/main" val="29263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686800" cy="762000"/>
          </a:xfrm>
        </p:spPr>
        <p:txBody>
          <a:bodyPr/>
          <a:lstStyle/>
          <a:p>
            <a:r>
              <a:rPr lang="en-US" dirty="0" smtClean="0"/>
              <a:t>The Power of Thank You Notes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fld id="{925751E5-6465-407A-8CB5-6B6AAAAA152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56" y="1143000"/>
            <a:ext cx="4705576" cy="3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4013" y="252413"/>
            <a:ext cx="8789987" cy="1203325"/>
          </a:xfrm>
        </p:spPr>
        <p:txBody>
          <a:bodyPr/>
          <a:lstStyle/>
          <a:p>
            <a:r>
              <a:rPr lang="en-US" dirty="0" smtClean="0"/>
              <a:t>Thank you notes-call to action!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591357"/>
            <a:ext cx="3289300" cy="349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42" y="918874"/>
            <a:ext cx="2857500" cy="3562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04" y="4261238"/>
            <a:ext cx="3132793" cy="2349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399">
            <a:off x="6448520" y="557374"/>
            <a:ext cx="2454161" cy="9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20" y="1050255"/>
            <a:ext cx="5049760" cy="18593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 about employee engagement?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20" y="3006803"/>
            <a:ext cx="50800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8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322" t="10829" r="34892" b="25057"/>
          <a:stretch/>
        </p:blipFill>
        <p:spPr>
          <a:xfrm>
            <a:off x="68613" y="192024"/>
            <a:ext cx="8973114" cy="5495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925" y="5822911"/>
            <a:ext cx="8830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http://go.globoforce.com/rs/globoforce/images/Mood_Tracker_Spring2012-final_2.pdf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4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Gets Recognized Gets Repeated!</a:t>
            </a:r>
          </a:p>
        </p:txBody>
      </p:sp>
      <p:sp>
        <p:nvSpPr>
          <p:cNvPr id="9830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28600" y="1233488"/>
            <a:ext cx="8678863" cy="96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“creating a best place to work”</a:t>
            </a:r>
          </a:p>
          <a:p>
            <a:r>
              <a:rPr lang="en-US" altLang="en-US" sz="2800" dirty="0" smtClean="0"/>
              <a:t>“creating a great place to learn”</a:t>
            </a:r>
          </a:p>
          <a:p>
            <a:r>
              <a:rPr lang="en-US" altLang="en-US" sz="2800" dirty="0" smtClean="0"/>
              <a:t>“creating a great place for parents to send their children for a quality education”</a:t>
            </a:r>
          </a:p>
          <a:p>
            <a:endParaRPr lang="en-US" altLang="en-US" sz="2800" dirty="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3905251"/>
            <a:ext cx="3578225" cy="19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3470275"/>
            <a:ext cx="3081338" cy="251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236538" y="228600"/>
            <a:ext cx="8678862" cy="762000"/>
          </a:xfrm>
        </p:spPr>
        <p:txBody>
          <a:bodyPr/>
          <a:lstStyle/>
          <a:p>
            <a:r>
              <a:rPr lang="en-US" altLang="en-US" sz="4000" smtClean="0"/>
              <a:t>Reward and Recognition</a:t>
            </a:r>
          </a:p>
        </p:txBody>
      </p:sp>
      <p:sp>
        <p:nvSpPr>
          <p:cNvPr id="99331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146050" y="1752600"/>
            <a:ext cx="8678863" cy="42656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i="0" dirty="0" smtClean="0"/>
              <a:t>Talk with a partner: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What will you say/do?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When will you say/do?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How will you reward/recognize?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i="0" dirty="0" smtClean="0"/>
          </a:p>
          <a:p>
            <a:pPr lvl="1" indent="0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99332" name="Text Placeholder 4"/>
          <p:cNvSpPr>
            <a:spLocks noGrp="1"/>
          </p:cNvSpPr>
          <p:nvPr>
            <p:ph type="body" sz="quarter" idx="12"/>
          </p:nvPr>
        </p:nvSpPr>
        <p:spPr bwMode="auto">
          <a:xfrm>
            <a:off x="339725" y="990600"/>
            <a:ext cx="8575675" cy="54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smtClean="0"/>
              <a:t>Formalize the Informal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6162675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Text Placeholder 4"/>
          <p:cNvSpPr txBox="1">
            <a:spLocks/>
          </p:cNvSpPr>
          <p:nvPr/>
        </p:nvSpPr>
        <p:spPr bwMode="auto">
          <a:xfrm>
            <a:off x="1055688" y="5041900"/>
            <a:ext cx="86788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accent1"/>
                </a:solidFill>
                <a:cs typeface="Arial" panose="020B0604020202020204" pitchFamily="34" charset="0"/>
              </a:rPr>
              <a:t>People </a:t>
            </a:r>
            <a:r>
              <a:rPr lang="en-US" altLang="en-US" sz="3600" b="1" i="1">
                <a:solidFill>
                  <a:schemeClr val="accent1"/>
                </a:solidFill>
                <a:cs typeface="Arial" panose="020B0604020202020204" pitchFamily="34" charset="0"/>
              </a:rPr>
              <a:t>like</a:t>
            </a:r>
            <a:r>
              <a:rPr lang="en-US" altLang="en-US" sz="3600" b="1">
                <a:solidFill>
                  <a:schemeClr val="accent1"/>
                </a:solidFill>
                <a:cs typeface="Arial" panose="020B0604020202020204" pitchFamily="34" charset="0"/>
              </a:rPr>
              <a:t> to be recognized…</a:t>
            </a:r>
          </a:p>
        </p:txBody>
      </p:sp>
    </p:spTree>
    <p:extLst>
      <p:ext uri="{BB962C8B-B14F-4D97-AF65-F5344CB8AC3E}">
        <p14:creationId xmlns:p14="http://schemas.microsoft.com/office/powerpoint/2010/main" val="28733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40" y="713147"/>
            <a:ext cx="8524760" cy="1056165"/>
          </a:xfrm>
          <a:solidFill>
            <a:srgbClr val="05669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 Leader’s Primary </a:t>
            </a:r>
            <a:r>
              <a:rPr lang="en-US" sz="3960" dirty="0">
                <a:solidFill>
                  <a:schemeClr val="bg1"/>
                </a:solidFill>
              </a:rPr>
              <a:t>Job</a:t>
            </a:r>
          </a:p>
        </p:txBody>
      </p:sp>
      <p:sp>
        <p:nvSpPr>
          <p:cNvPr id="4" name="Chord 3"/>
          <p:cNvSpPr/>
          <p:nvPr/>
        </p:nvSpPr>
        <p:spPr bwMode="auto">
          <a:xfrm>
            <a:off x="1478946" y="2372835"/>
            <a:ext cx="7242274" cy="3243935"/>
          </a:xfrm>
          <a:prstGeom prst="chord">
            <a:avLst/>
          </a:prstGeom>
          <a:solidFill>
            <a:srgbClr val="05669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528" tIns="45264" rIns="90528" bIns="45264" numCol="1" rtlCol="0" anchor="t" anchorCtr="0" compatLnSpc="1">
            <a:prstTxWarp prst="textNoShape">
              <a:avLst/>
            </a:prstTxWarp>
          </a:bodyPr>
          <a:lstStyle/>
          <a:p>
            <a:pPr defTabSz="905256"/>
            <a:r>
              <a:rPr lang="en-US" sz="3960" dirty="0">
                <a:solidFill>
                  <a:schemeClr val="bg1"/>
                </a:solidFill>
                <a:latin typeface="Arial" charset="0"/>
                <a:ea typeface="ＭＳ Ｐゴシック" pitchFamily="80" charset="-128"/>
              </a:rPr>
              <a:t>Culture of </a:t>
            </a:r>
          </a:p>
          <a:p>
            <a:pPr defTabSz="905256"/>
            <a:r>
              <a:rPr lang="en-US" sz="3960" dirty="0">
                <a:solidFill>
                  <a:schemeClr val="bg1"/>
                </a:solidFill>
                <a:latin typeface="Arial" charset="0"/>
                <a:ea typeface="ＭＳ Ｐゴシック" pitchFamily="80" charset="-128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23523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42" y="3523942"/>
            <a:ext cx="2121760" cy="212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06" y="3111578"/>
            <a:ext cx="3306980" cy="2278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5" y="2662068"/>
            <a:ext cx="2890309" cy="2727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73" y="718842"/>
            <a:ext cx="2942174" cy="2203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345" y="529896"/>
            <a:ext cx="3495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buFontTx/>
              <a:buNone/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“Always bring it back to values..."</a:t>
            </a:r>
            <a:endParaRPr lang="en-US" sz="3200" dirty="0">
              <a:solidFill>
                <a:schemeClr val="accent1"/>
              </a:solidFill>
            </a:endParaRPr>
          </a:p>
          <a:p>
            <a:pPr marL="0" indent="0" fontAlgn="auto">
              <a:buFontTx/>
              <a:buNone/>
              <a:defRPr/>
            </a:pPr>
            <a:r>
              <a:rPr lang="en-US" sz="3200" dirty="0">
                <a:solidFill>
                  <a:schemeClr val="accent1"/>
                </a:solidFill>
              </a:rPr>
              <a:t>— Quint Studer</a:t>
            </a:r>
          </a:p>
          <a:p>
            <a:pPr marL="0" indent="0" fontAlgn="auto">
              <a:buFontTx/>
              <a:buNone/>
              <a:defRPr/>
            </a:pP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9" name="Picture 4" descr="http://www.ashwaubenon.k12.wi.us/cms_files/text65759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881">
            <a:off x="3716961" y="1280018"/>
            <a:ext cx="4532039" cy="3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3"/>
          <a:stretch/>
        </p:blipFill>
        <p:spPr>
          <a:xfrm>
            <a:off x="6938682" y="6215622"/>
            <a:ext cx="2097740" cy="534801"/>
          </a:xfrm>
          <a:prstGeom prst="rect">
            <a:avLst/>
          </a:prstGeom>
        </p:spPr>
      </p:pic>
      <p:pic>
        <p:nvPicPr>
          <p:cNvPr id="4" name="Picture 3" descr="C:\Users\alyson67\AppData\Local\Microsoft\Windows\INetCache\Content.Outlook\Z97PV0ZX\FASD-LOGO-Print-Colo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" y="160514"/>
            <a:ext cx="2270601" cy="226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6325" y="3543300"/>
            <a:ext cx="7362825" cy="2181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tx1"/>
                </a:solidFill>
              </a:rPr>
              <a:t>Thank you for your engagement today!</a:t>
            </a:r>
          </a:p>
          <a:p>
            <a:pPr algn="r">
              <a:lnSpc>
                <a:spcPct val="150000"/>
              </a:lnSpc>
            </a:pPr>
            <a:endParaRPr lang="en-US" sz="1600" b="1" i="0" dirty="0" smtClean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600" b="1" i="0" dirty="0" smtClean="0">
                <a:solidFill>
                  <a:schemeClr val="tx1"/>
                </a:solidFill>
              </a:rPr>
              <a:t>Contact Information:</a:t>
            </a:r>
          </a:p>
          <a:p>
            <a:pPr algn="r">
              <a:lnSpc>
                <a:spcPct val="150000"/>
              </a:lnSpc>
            </a:pPr>
            <a:r>
              <a:rPr lang="en-US" sz="1600" b="1" dirty="0" smtClean="0">
                <a:hlinkClick r:id="rId4"/>
              </a:rPr>
              <a:t>karen.owen@studereducation.com</a:t>
            </a:r>
            <a:endParaRPr lang="en-US" sz="1600" b="1" dirty="0" smtClean="0"/>
          </a:p>
          <a:p>
            <a:pPr algn="r">
              <a:lnSpc>
                <a:spcPct val="150000"/>
              </a:lnSpc>
            </a:pPr>
            <a:r>
              <a:rPr lang="en-US" sz="1600" b="1" i="0" dirty="0" smtClean="0">
                <a:solidFill>
                  <a:schemeClr val="tx1"/>
                </a:solidFill>
              </a:rPr>
              <a:t>850-898-3883 www.studereducation.com</a:t>
            </a:r>
          </a:p>
        </p:txBody>
      </p:sp>
    </p:spTree>
    <p:extLst>
      <p:ext uri="{BB962C8B-B14F-4D97-AF65-F5344CB8AC3E}">
        <p14:creationId xmlns:p14="http://schemas.microsoft.com/office/powerpoint/2010/main" val="39003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547" y="3597442"/>
            <a:ext cx="8930056" cy="2460458"/>
          </a:xfrm>
        </p:spPr>
        <p:txBody>
          <a:bodyPr/>
          <a:lstStyle/>
          <a:p>
            <a:pPr algn="ctr"/>
            <a:r>
              <a:rPr lang="en-US" sz="2800" dirty="0" smtClean="0"/>
              <a:t>Looking to learn more?</a:t>
            </a:r>
          </a:p>
          <a:p>
            <a:pPr algn="ctr"/>
            <a:r>
              <a:rPr lang="en-US" sz="2800" dirty="0" smtClean="0"/>
              <a:t>Join us August 1-2!</a:t>
            </a:r>
          </a:p>
          <a:p>
            <a:pPr algn="ctr"/>
            <a:r>
              <a:rPr lang="en-US" sz="2800" dirty="0" smtClean="0"/>
              <a:t>Questions? </a:t>
            </a:r>
            <a:endParaRPr lang="en-US" sz="2800" dirty="0"/>
          </a:p>
          <a:p>
            <a:pPr algn="ctr"/>
            <a:r>
              <a:rPr lang="en-US" sz="2800" dirty="0" smtClean="0"/>
              <a:t>karen.owen@studereducation.com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7" y="449927"/>
            <a:ext cx="8974362" cy="28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57200"/>
            <a:ext cx="8128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does research tell us?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97850" y="6359525"/>
            <a:ext cx="94615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92" y="1624449"/>
            <a:ext cx="7221415" cy="2753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708" y="4802553"/>
            <a:ext cx="5533292" cy="12113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Lack of Teacher Engagement = 2.3 Million Missed Days</a:t>
            </a:r>
          </a:p>
        </p:txBody>
      </p:sp>
    </p:spTree>
    <p:extLst>
      <p:ext uri="{BB962C8B-B14F-4D97-AF65-F5344CB8AC3E}">
        <p14:creationId xmlns:p14="http://schemas.microsoft.com/office/powerpoint/2010/main" val="30596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Engagement &amp; Disengagement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6" y="1215888"/>
            <a:ext cx="8624268" cy="40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236538" y="766078"/>
            <a:ext cx="8678862" cy="524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 i="1" dirty="0" smtClean="0"/>
              <a:t>A recent meta analysis of employee engagement studies published in the Journal of Applied Psychology found that…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i="1" dirty="0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dirty="0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dirty="0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dirty="0" smtClean="0">
              <a:sym typeface="Wingdings" panose="05000000000000000000" pitchFamily="2" charset="2"/>
            </a:endParaRPr>
          </a:p>
          <a:p>
            <a:pPr lvl="2"/>
            <a:endParaRPr lang="en-US" altLang="en-US" dirty="0" smtClean="0">
              <a:sym typeface="Wingdings" panose="05000000000000000000" pitchFamily="2" charset="2"/>
            </a:endParaRPr>
          </a:p>
          <a:p>
            <a:pPr marL="225425" lvl="1" indent="0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does the evidence say?</a:t>
            </a:r>
            <a:endParaRPr lang="en-US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276600" y="6069806"/>
            <a:ext cx="563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dirty="0"/>
              <a:t>1. Harter, J.K., Schmidt, F.L., &amp; T.L. Hayes. (2002). Business-unit-level relationship between employee satisfaction, employee engagement, and business outcomes: A meta-analysis. Journal of Applied Psychology, 87(2), pages 268-279.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" y="1905676"/>
            <a:ext cx="8499200" cy="3231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/>
              <a:t>High employee engagement is positively correlated with:</a:t>
            </a:r>
          </a:p>
          <a:p>
            <a:pPr marL="914400" lvl="1" indent="-457200">
              <a:buClr>
                <a:schemeClr val="bg1"/>
              </a:buClr>
              <a:buFont typeface="Arial" panose="020B0604020202020204" pitchFamily="34" charset="0"/>
              <a:buChar char="−"/>
              <a:defRPr/>
            </a:pPr>
            <a:r>
              <a:rPr lang="en-US" sz="2800" b="1" i="1" dirty="0"/>
              <a:t>Increased customer satisfaction</a:t>
            </a:r>
          </a:p>
          <a:p>
            <a:pPr marL="914400" lvl="1" indent="-457200">
              <a:buClr>
                <a:schemeClr val="bg1"/>
              </a:buClr>
              <a:buFont typeface="Arial" panose="020B0604020202020204" pitchFamily="34" charset="0"/>
              <a:buChar char="−"/>
              <a:defRPr/>
            </a:pPr>
            <a:r>
              <a:rPr lang="en-US" sz="2800" b="1" i="1" dirty="0"/>
              <a:t>Increased productivity</a:t>
            </a:r>
          </a:p>
          <a:p>
            <a:pPr marL="914400" lvl="1" indent="-457200">
              <a:buClr>
                <a:schemeClr val="bg1"/>
              </a:buClr>
              <a:buFont typeface="Arial" panose="020B0604020202020204" pitchFamily="34" charset="0"/>
              <a:buChar char="−"/>
              <a:defRPr/>
            </a:pPr>
            <a:r>
              <a:rPr lang="en-US" sz="2800" b="1" i="1" dirty="0"/>
              <a:t>Increased results</a:t>
            </a:r>
          </a:p>
          <a:p>
            <a:pPr marL="914400" lvl="1" indent="-457200">
              <a:buClr>
                <a:schemeClr val="bg1"/>
              </a:buClr>
              <a:buFont typeface="Arial" panose="020B0604020202020204" pitchFamily="34" charset="0"/>
              <a:buChar char="−"/>
              <a:defRPr/>
            </a:pPr>
            <a:r>
              <a:rPr lang="en-US" sz="2800" b="1" i="1" dirty="0"/>
              <a:t>Reduced employee turnover</a:t>
            </a:r>
          </a:p>
          <a:p>
            <a:pPr marL="914400" lvl="1" indent="-457200">
              <a:buClr>
                <a:schemeClr val="bg1"/>
              </a:buClr>
              <a:buFont typeface="Arial" panose="020B0604020202020204" pitchFamily="34" charset="0"/>
              <a:buChar char="−"/>
              <a:defRPr/>
            </a:pPr>
            <a:r>
              <a:rPr lang="en-US" sz="2800" b="1" i="1" dirty="0"/>
              <a:t>Reduced absenteeism</a:t>
            </a:r>
          </a:p>
        </p:txBody>
      </p:sp>
    </p:spTree>
    <p:extLst>
      <p:ext uri="{BB962C8B-B14F-4D97-AF65-F5344CB8AC3E}">
        <p14:creationId xmlns:p14="http://schemas.microsoft.com/office/powerpoint/2010/main" val="39963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3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 i="1" smtClean="0"/>
              <a:t>According to surveys conducted by Gallup, organizations with highly engaged employees enjoy: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sz="2400" i="1" smtClean="0">
              <a:sym typeface="Wingdings" panose="05000000000000000000" pitchFamily="2" charset="2"/>
            </a:endParaRPr>
          </a:p>
          <a:p>
            <a:pPr lvl="2"/>
            <a:endParaRPr lang="en-US" altLang="en-US" smtClean="0">
              <a:sym typeface="Wingdings" panose="05000000000000000000" pitchFamily="2" charset="2"/>
            </a:endParaRPr>
          </a:p>
          <a:p>
            <a:pPr marL="225425" lvl="1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does the evidence say?</a:t>
            </a:r>
            <a:endParaRPr lang="en-US" dirty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62350" y="5900738"/>
            <a:ext cx="563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/>
              <a:t>Gallup, Inc. (2015). Retrieved from: </a:t>
            </a:r>
            <a:r>
              <a:rPr lang="en-US" altLang="en-US" sz="800">
                <a:hlinkClick r:id="rId3"/>
              </a:rPr>
              <a:t>http://www.gallup.com/services/169328/q12-employee-engagement.aspx</a:t>
            </a:r>
            <a:r>
              <a:rPr lang="en-US" altLang="en-US" sz="80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" y="2642105"/>
            <a:ext cx="8499200" cy="22467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b="1" i="1" dirty="0"/>
              <a:t>65% less turnover in low-turnover organizations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b="1" i="1" dirty="0"/>
              <a:t>25% less turnover in high-turnover organizations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b="1" i="1" dirty="0"/>
              <a:t>37% less absenteeism</a:t>
            </a:r>
          </a:p>
        </p:txBody>
      </p:sp>
    </p:spTree>
    <p:extLst>
      <p:ext uri="{BB962C8B-B14F-4D97-AF65-F5344CB8AC3E}">
        <p14:creationId xmlns:p14="http://schemas.microsoft.com/office/powerpoint/2010/main" val="39277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Studer Group">
  <a:themeElements>
    <a:clrScheme name="Studer Education">
      <a:dk1>
        <a:srgbClr val="34699B"/>
      </a:dk1>
      <a:lt1>
        <a:srgbClr val="FFFFFF"/>
      </a:lt1>
      <a:dk2>
        <a:srgbClr val="5F5F5F"/>
      </a:dk2>
      <a:lt2>
        <a:srgbClr val="FFFFFF"/>
      </a:lt2>
      <a:accent1>
        <a:srgbClr val="3892B4"/>
      </a:accent1>
      <a:accent2>
        <a:srgbClr val="34699B"/>
      </a:accent2>
      <a:accent3>
        <a:srgbClr val="192957"/>
      </a:accent3>
      <a:accent4>
        <a:srgbClr val="0C142B"/>
      </a:accent4>
      <a:accent5>
        <a:srgbClr val="94D60A"/>
      </a:accent5>
      <a:accent6>
        <a:srgbClr val="77D4FD"/>
      </a:accent6>
      <a:hlink>
        <a:srgbClr val="3892B4"/>
      </a:hlink>
      <a:folHlink>
        <a:srgbClr val="34699B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lnSpc>
            <a:spcPct val="150000"/>
          </a:lnSpc>
          <a:defRPr sz="2400" b="1" i="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uderGroup_PowerpointTemplate_2015_2Q.pptx [Read-Only]" id="{166F7DA1-79D4-4584-AB23-65F9C254C696}" vid="{A6EDC5FE-2C4D-4D37-BF3A-42D51D1389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856</Words>
  <Application>Microsoft Office PowerPoint</Application>
  <PresentationFormat>On-screen Show (4:3)</PresentationFormat>
  <Paragraphs>205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Arial Narrow</vt:lpstr>
      <vt:lpstr>Calibri</vt:lpstr>
      <vt:lpstr>Calibri Light</vt:lpstr>
      <vt:lpstr>Wingdings</vt:lpstr>
      <vt:lpstr>Studer Group</vt:lpstr>
      <vt:lpstr>PowerPoint Presentation</vt:lpstr>
      <vt:lpstr>  </vt:lpstr>
      <vt:lpstr>What do we know about employee engagement?</vt:lpstr>
      <vt:lpstr>PowerPoint Presentation</vt:lpstr>
      <vt:lpstr>PowerPoint Presentation</vt:lpstr>
      <vt:lpstr>Lack of Teacher Engagement = 2.3 Million Missed Days</vt:lpstr>
      <vt:lpstr>Recognizing Engagement &amp; Disengagement</vt:lpstr>
      <vt:lpstr>What does the evidence say?</vt:lpstr>
      <vt:lpstr>What does the evidence say?</vt:lpstr>
      <vt:lpstr>Who are your “Irreplaceables”?</vt:lpstr>
      <vt:lpstr>Is it possible to replace an Irreplaceable?</vt:lpstr>
      <vt:lpstr>PowerPoint Presentation</vt:lpstr>
      <vt:lpstr>PowerPoint Presentation</vt:lpstr>
      <vt:lpstr>Mary Jo Raczkowski-Shannon Principal, Hunt Elementary School Jackson Public Schools, Michigan</vt:lpstr>
      <vt:lpstr> Are you an “engaged” leader/teacher/employee?”</vt:lpstr>
      <vt:lpstr>How Engaged Am I?  Team Member Self-Assessment </vt:lpstr>
      <vt:lpstr>Educational Framework:  Evidence-Based LeadershipSM</vt:lpstr>
      <vt:lpstr>Organizational Flywheel</vt:lpstr>
      <vt:lpstr>PowerPoint Presentation</vt:lpstr>
      <vt:lpstr>What are Employees Looking For in Their Leaders?</vt:lpstr>
      <vt:lpstr>Why do employees leave?</vt:lpstr>
      <vt:lpstr>PowerPoint Presentation</vt:lpstr>
      <vt:lpstr>Diagnosing Engagement Levels</vt:lpstr>
      <vt:lpstr>High Performer Conversation </vt:lpstr>
      <vt:lpstr>Reward &amp; Recognition</vt:lpstr>
      <vt:lpstr>What does the evidence say?</vt:lpstr>
      <vt:lpstr>Reward and Recognition: General Themes</vt:lpstr>
      <vt:lpstr>The Power of Thank You Notes</vt:lpstr>
      <vt:lpstr>Thank you notes-call to action!</vt:lpstr>
      <vt:lpstr>PowerPoint Presentation</vt:lpstr>
      <vt:lpstr>What Gets Recognized Gets Repeated!</vt:lpstr>
      <vt:lpstr>Reward and Recognition</vt:lpstr>
      <vt:lpstr>A Leader’s Primary Job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2015-04-13T20:52:14Z</dcterms:created>
  <dcterms:modified xsi:type="dcterms:W3CDTF">2016-05-19T16:06:20Z</dcterms:modified>
</cp:coreProperties>
</file>